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5"/>
  </p:notesMasterIdLst>
  <p:sldIdLst>
    <p:sldId id="266" r:id="rId3"/>
    <p:sldId id="257" r:id="rId4"/>
    <p:sldId id="258" r:id="rId5"/>
    <p:sldId id="259" r:id="rId6"/>
    <p:sldId id="260" r:id="rId7"/>
    <p:sldId id="261" r:id="rId8"/>
    <p:sldId id="269" r:id="rId9"/>
    <p:sldId id="265" r:id="rId10"/>
    <p:sldId id="271" r:id="rId11"/>
    <p:sldId id="272" r:id="rId12"/>
    <p:sldId id="270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erstin Heinl" initials="kH" lastIdx="1" clrIdx="0">
    <p:extLst>
      <p:ext uri="{19B8F6BF-5375-455C-9EA6-DF929625EA0E}">
        <p15:presenceInfo xmlns:p15="http://schemas.microsoft.com/office/powerpoint/2012/main" userId="b97dd9a08b28a78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FCD2"/>
    <a:srgbClr val="D8F6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5E2B0C-CFF5-42FD-B8A8-26D290F2593E}" v="66" dt="2020-05-25T08:06:05.43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ittlere Formatvorlage 4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3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02FEE3-71ED-42B8-8FD0-61F11B264C61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A7765491-DA04-4311-B025-E5A18F234365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de-DE"/>
            <a:t>Headset?</a:t>
          </a:r>
          <a:endParaRPr lang="en-US"/>
        </a:p>
      </dgm:t>
    </dgm:pt>
    <dgm:pt modelId="{C8FCCA2A-67B6-4B9D-BA2F-2DCEC53D8F23}" type="parTrans" cxnId="{D3FA7422-51DD-4625-B9D0-B6D9F2FDA543}">
      <dgm:prSet/>
      <dgm:spPr/>
      <dgm:t>
        <a:bodyPr/>
        <a:lstStyle/>
        <a:p>
          <a:endParaRPr lang="en-US"/>
        </a:p>
      </dgm:t>
    </dgm:pt>
    <dgm:pt modelId="{BC6FE130-AC05-453B-B7B6-28E018A1DC70}" type="sibTrans" cxnId="{D3FA7422-51DD-4625-B9D0-B6D9F2FDA543}">
      <dgm:prSet/>
      <dgm:spPr/>
      <dgm:t>
        <a:bodyPr/>
        <a:lstStyle/>
        <a:p>
          <a:endParaRPr lang="en-US"/>
        </a:p>
      </dgm:t>
    </dgm:pt>
    <dgm:pt modelId="{7B8967CD-44EA-4B24-A2F6-CE03B3014299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de-DE"/>
            <a:t>Sprechen?</a:t>
          </a:r>
          <a:endParaRPr lang="en-US"/>
        </a:p>
      </dgm:t>
    </dgm:pt>
    <dgm:pt modelId="{41B354CD-0897-49EA-8AAE-4EB9815CB615}" type="parTrans" cxnId="{E6FE95D8-A0B6-4040-8B66-C3733D9AA95C}">
      <dgm:prSet/>
      <dgm:spPr/>
      <dgm:t>
        <a:bodyPr/>
        <a:lstStyle/>
        <a:p>
          <a:endParaRPr lang="en-US"/>
        </a:p>
      </dgm:t>
    </dgm:pt>
    <dgm:pt modelId="{C2A9D489-0AED-432D-B224-EC09515D865E}" type="sibTrans" cxnId="{E6FE95D8-A0B6-4040-8B66-C3733D9AA95C}">
      <dgm:prSet/>
      <dgm:spPr/>
      <dgm:t>
        <a:bodyPr/>
        <a:lstStyle/>
        <a:p>
          <a:endParaRPr lang="en-US"/>
        </a:p>
      </dgm:t>
    </dgm:pt>
    <dgm:pt modelId="{3EDC89AC-DF88-4320-B539-AE9DA8C3016E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de-DE"/>
            <a:t>Ton?</a:t>
          </a:r>
          <a:endParaRPr lang="en-US"/>
        </a:p>
      </dgm:t>
    </dgm:pt>
    <dgm:pt modelId="{55AD096F-EBEC-4CA5-B3C8-35D3D78892BF}" type="parTrans" cxnId="{7DB55C7E-EFFD-4CD0-867E-BE79F62487FA}">
      <dgm:prSet/>
      <dgm:spPr/>
      <dgm:t>
        <a:bodyPr/>
        <a:lstStyle/>
        <a:p>
          <a:endParaRPr lang="en-US"/>
        </a:p>
      </dgm:t>
    </dgm:pt>
    <dgm:pt modelId="{10D67230-52C5-40F1-960E-A429C5E8FB02}" type="sibTrans" cxnId="{7DB55C7E-EFFD-4CD0-867E-BE79F62487FA}">
      <dgm:prSet/>
      <dgm:spPr/>
      <dgm:t>
        <a:bodyPr/>
        <a:lstStyle/>
        <a:p>
          <a:endParaRPr lang="en-US"/>
        </a:p>
      </dgm:t>
    </dgm:pt>
    <dgm:pt modelId="{7E073EFC-BC55-4129-BDDE-A01B94E8A660}" type="pres">
      <dgm:prSet presAssocID="{7E02FEE3-71ED-42B8-8FD0-61F11B264C61}" presName="root" presStyleCnt="0">
        <dgm:presLayoutVars>
          <dgm:dir/>
          <dgm:resizeHandles val="exact"/>
        </dgm:presLayoutVars>
      </dgm:prSet>
      <dgm:spPr/>
    </dgm:pt>
    <dgm:pt modelId="{A11BAE60-1472-4D9F-A5ED-C74F020AF291}" type="pres">
      <dgm:prSet presAssocID="{A7765491-DA04-4311-B025-E5A18F234365}" presName="compNode" presStyleCnt="0"/>
      <dgm:spPr/>
    </dgm:pt>
    <dgm:pt modelId="{C42EEE91-6C2B-4364-86F3-CF7561DE1B27}" type="pres">
      <dgm:prSet presAssocID="{A7765491-DA04-4311-B025-E5A18F234365}" presName="iconBgRect" presStyleLbl="bgShp" presStyleIdx="0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DC11451B-7A86-4EBA-BA38-CBFEBF486FD5}" type="pres">
      <dgm:prSet presAssocID="{A7765491-DA04-4311-B025-E5A18F234365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all center"/>
        </a:ext>
      </dgm:extLst>
    </dgm:pt>
    <dgm:pt modelId="{CF139D17-073B-4E62-B328-FA8E8E5661F3}" type="pres">
      <dgm:prSet presAssocID="{A7765491-DA04-4311-B025-E5A18F234365}" presName="spaceRect" presStyleCnt="0"/>
      <dgm:spPr/>
    </dgm:pt>
    <dgm:pt modelId="{EB0829EB-0CC9-4B94-BE9D-0546B2F62DFE}" type="pres">
      <dgm:prSet presAssocID="{A7765491-DA04-4311-B025-E5A18F234365}" presName="textRect" presStyleLbl="revTx" presStyleIdx="0" presStyleCnt="3">
        <dgm:presLayoutVars>
          <dgm:chMax val="1"/>
          <dgm:chPref val="1"/>
        </dgm:presLayoutVars>
      </dgm:prSet>
      <dgm:spPr/>
    </dgm:pt>
    <dgm:pt modelId="{82529F54-75AC-4BC0-948E-1E16D4BF267A}" type="pres">
      <dgm:prSet presAssocID="{BC6FE130-AC05-453B-B7B6-28E018A1DC70}" presName="sibTrans" presStyleCnt="0"/>
      <dgm:spPr/>
    </dgm:pt>
    <dgm:pt modelId="{DF502923-4A83-4558-B927-40B4B71C180D}" type="pres">
      <dgm:prSet presAssocID="{7B8967CD-44EA-4B24-A2F6-CE03B3014299}" presName="compNode" presStyleCnt="0"/>
      <dgm:spPr/>
    </dgm:pt>
    <dgm:pt modelId="{B4F06BCF-BF83-4530-9015-0901A1509332}" type="pres">
      <dgm:prSet presAssocID="{7B8967CD-44EA-4B24-A2F6-CE03B3014299}" presName="iconBgRect" presStyleLbl="bgShp" presStyleIdx="1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3A7750B8-27EC-41E6-92D5-B5E1C9EC9A77}" type="pres">
      <dgm:prSet presAssocID="{7B8967CD-44EA-4B24-A2F6-CE03B3014299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gaphone"/>
        </a:ext>
      </dgm:extLst>
    </dgm:pt>
    <dgm:pt modelId="{E152B7CA-A06D-491B-A3DD-8ABC4B2864EE}" type="pres">
      <dgm:prSet presAssocID="{7B8967CD-44EA-4B24-A2F6-CE03B3014299}" presName="spaceRect" presStyleCnt="0"/>
      <dgm:spPr/>
    </dgm:pt>
    <dgm:pt modelId="{B7FA3324-BEF4-4155-A01A-24329E465188}" type="pres">
      <dgm:prSet presAssocID="{7B8967CD-44EA-4B24-A2F6-CE03B3014299}" presName="textRect" presStyleLbl="revTx" presStyleIdx="1" presStyleCnt="3">
        <dgm:presLayoutVars>
          <dgm:chMax val="1"/>
          <dgm:chPref val="1"/>
        </dgm:presLayoutVars>
      </dgm:prSet>
      <dgm:spPr/>
    </dgm:pt>
    <dgm:pt modelId="{A1251BCD-E435-46CF-9C11-2773ABE19977}" type="pres">
      <dgm:prSet presAssocID="{C2A9D489-0AED-432D-B224-EC09515D865E}" presName="sibTrans" presStyleCnt="0"/>
      <dgm:spPr/>
    </dgm:pt>
    <dgm:pt modelId="{87222BC0-EE25-4CFC-91A1-D0B664E0A9CF}" type="pres">
      <dgm:prSet presAssocID="{3EDC89AC-DF88-4320-B539-AE9DA8C3016E}" presName="compNode" presStyleCnt="0"/>
      <dgm:spPr/>
    </dgm:pt>
    <dgm:pt modelId="{2464FF52-F34E-4380-AA49-098ED3632FC1}" type="pres">
      <dgm:prSet presAssocID="{3EDC89AC-DF88-4320-B539-AE9DA8C3016E}" presName="iconBgRect" presStyleLbl="bgShp" presStyleIdx="2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A801CDA9-396E-48BB-AA15-56FD087A80FC}" type="pres">
      <dgm:prSet presAssocID="{3EDC89AC-DF88-4320-B539-AE9DA8C3016E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Voice"/>
        </a:ext>
      </dgm:extLst>
    </dgm:pt>
    <dgm:pt modelId="{807A73CB-DD1F-4FC9-B7FF-29C4E5B1EF4D}" type="pres">
      <dgm:prSet presAssocID="{3EDC89AC-DF88-4320-B539-AE9DA8C3016E}" presName="spaceRect" presStyleCnt="0"/>
      <dgm:spPr/>
    </dgm:pt>
    <dgm:pt modelId="{9DC73A46-2FB2-4352-8E0B-1DCF96BB1C59}" type="pres">
      <dgm:prSet presAssocID="{3EDC89AC-DF88-4320-B539-AE9DA8C3016E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D3FA7422-51DD-4625-B9D0-B6D9F2FDA543}" srcId="{7E02FEE3-71ED-42B8-8FD0-61F11B264C61}" destId="{A7765491-DA04-4311-B025-E5A18F234365}" srcOrd="0" destOrd="0" parTransId="{C8FCCA2A-67B6-4B9D-BA2F-2DCEC53D8F23}" sibTransId="{BC6FE130-AC05-453B-B7B6-28E018A1DC70}"/>
    <dgm:cxn modelId="{E8DE8A23-F880-4C7F-BFF6-29FCC3BE1DFF}" type="presOf" srcId="{7E02FEE3-71ED-42B8-8FD0-61F11B264C61}" destId="{7E073EFC-BC55-4129-BDDE-A01B94E8A660}" srcOrd="0" destOrd="0" presId="urn:microsoft.com/office/officeart/2018/5/layout/IconLeafLabelList"/>
    <dgm:cxn modelId="{7DB55C7E-EFFD-4CD0-867E-BE79F62487FA}" srcId="{7E02FEE3-71ED-42B8-8FD0-61F11B264C61}" destId="{3EDC89AC-DF88-4320-B539-AE9DA8C3016E}" srcOrd="2" destOrd="0" parTransId="{55AD096F-EBEC-4CA5-B3C8-35D3D78892BF}" sibTransId="{10D67230-52C5-40F1-960E-A429C5E8FB02}"/>
    <dgm:cxn modelId="{F9102AA9-2340-4FCD-AD49-D2F93BF5B09A}" type="presOf" srcId="{7B8967CD-44EA-4B24-A2F6-CE03B3014299}" destId="{B7FA3324-BEF4-4155-A01A-24329E465188}" srcOrd="0" destOrd="0" presId="urn:microsoft.com/office/officeart/2018/5/layout/IconLeafLabelList"/>
    <dgm:cxn modelId="{E6FE95D8-A0B6-4040-8B66-C3733D9AA95C}" srcId="{7E02FEE3-71ED-42B8-8FD0-61F11B264C61}" destId="{7B8967CD-44EA-4B24-A2F6-CE03B3014299}" srcOrd="1" destOrd="0" parTransId="{41B354CD-0897-49EA-8AAE-4EB9815CB615}" sibTransId="{C2A9D489-0AED-432D-B224-EC09515D865E}"/>
    <dgm:cxn modelId="{B4D9A7FA-8806-4610-AA85-886B4B691D38}" type="presOf" srcId="{A7765491-DA04-4311-B025-E5A18F234365}" destId="{EB0829EB-0CC9-4B94-BE9D-0546B2F62DFE}" srcOrd="0" destOrd="0" presId="urn:microsoft.com/office/officeart/2018/5/layout/IconLeafLabelList"/>
    <dgm:cxn modelId="{782CA5FE-C857-46FD-AA7D-F5B32806BFD1}" type="presOf" srcId="{3EDC89AC-DF88-4320-B539-AE9DA8C3016E}" destId="{9DC73A46-2FB2-4352-8E0B-1DCF96BB1C59}" srcOrd="0" destOrd="0" presId="urn:microsoft.com/office/officeart/2018/5/layout/IconLeafLabelList"/>
    <dgm:cxn modelId="{DC4A6F24-1105-4D2E-9D97-08517E061050}" type="presParOf" srcId="{7E073EFC-BC55-4129-BDDE-A01B94E8A660}" destId="{A11BAE60-1472-4D9F-A5ED-C74F020AF291}" srcOrd="0" destOrd="0" presId="urn:microsoft.com/office/officeart/2018/5/layout/IconLeafLabelList"/>
    <dgm:cxn modelId="{195A5538-7479-49CA-8478-7D4FD0FABC63}" type="presParOf" srcId="{A11BAE60-1472-4D9F-A5ED-C74F020AF291}" destId="{C42EEE91-6C2B-4364-86F3-CF7561DE1B27}" srcOrd="0" destOrd="0" presId="urn:microsoft.com/office/officeart/2018/5/layout/IconLeafLabelList"/>
    <dgm:cxn modelId="{E4A0A24C-7D02-47B5-A3AA-59FE15F7BFD2}" type="presParOf" srcId="{A11BAE60-1472-4D9F-A5ED-C74F020AF291}" destId="{DC11451B-7A86-4EBA-BA38-CBFEBF486FD5}" srcOrd="1" destOrd="0" presId="urn:microsoft.com/office/officeart/2018/5/layout/IconLeafLabelList"/>
    <dgm:cxn modelId="{FEDE9AA3-0DE1-44D7-9FE7-CECCCCBE1C59}" type="presParOf" srcId="{A11BAE60-1472-4D9F-A5ED-C74F020AF291}" destId="{CF139D17-073B-4E62-B328-FA8E8E5661F3}" srcOrd="2" destOrd="0" presId="urn:microsoft.com/office/officeart/2018/5/layout/IconLeafLabelList"/>
    <dgm:cxn modelId="{A66CF3A9-E5F0-4E5F-A5E0-6E1350AD83BE}" type="presParOf" srcId="{A11BAE60-1472-4D9F-A5ED-C74F020AF291}" destId="{EB0829EB-0CC9-4B94-BE9D-0546B2F62DFE}" srcOrd="3" destOrd="0" presId="urn:microsoft.com/office/officeart/2018/5/layout/IconLeafLabelList"/>
    <dgm:cxn modelId="{0CFC6475-9F00-40AE-98E5-79FA116BCB5B}" type="presParOf" srcId="{7E073EFC-BC55-4129-BDDE-A01B94E8A660}" destId="{82529F54-75AC-4BC0-948E-1E16D4BF267A}" srcOrd="1" destOrd="0" presId="urn:microsoft.com/office/officeart/2018/5/layout/IconLeafLabelList"/>
    <dgm:cxn modelId="{6CB34A75-D25E-4F54-9CF1-C840CAE971C1}" type="presParOf" srcId="{7E073EFC-BC55-4129-BDDE-A01B94E8A660}" destId="{DF502923-4A83-4558-B927-40B4B71C180D}" srcOrd="2" destOrd="0" presId="urn:microsoft.com/office/officeart/2018/5/layout/IconLeafLabelList"/>
    <dgm:cxn modelId="{9D4E0B36-DD88-4D0C-BFCB-247C6701D9FC}" type="presParOf" srcId="{DF502923-4A83-4558-B927-40B4B71C180D}" destId="{B4F06BCF-BF83-4530-9015-0901A1509332}" srcOrd="0" destOrd="0" presId="urn:microsoft.com/office/officeart/2018/5/layout/IconLeafLabelList"/>
    <dgm:cxn modelId="{2A2A24CE-2ED0-48D0-8CA0-6586DECAE649}" type="presParOf" srcId="{DF502923-4A83-4558-B927-40B4B71C180D}" destId="{3A7750B8-27EC-41E6-92D5-B5E1C9EC9A77}" srcOrd="1" destOrd="0" presId="urn:microsoft.com/office/officeart/2018/5/layout/IconLeafLabelList"/>
    <dgm:cxn modelId="{843CDA90-26B7-48DC-A06D-4FFBC7D8D7B9}" type="presParOf" srcId="{DF502923-4A83-4558-B927-40B4B71C180D}" destId="{E152B7CA-A06D-491B-A3DD-8ABC4B2864EE}" srcOrd="2" destOrd="0" presId="urn:microsoft.com/office/officeart/2018/5/layout/IconLeafLabelList"/>
    <dgm:cxn modelId="{582A526E-07D6-4B5B-8946-A7A2B625D60B}" type="presParOf" srcId="{DF502923-4A83-4558-B927-40B4B71C180D}" destId="{B7FA3324-BEF4-4155-A01A-24329E465188}" srcOrd="3" destOrd="0" presId="urn:microsoft.com/office/officeart/2018/5/layout/IconLeafLabelList"/>
    <dgm:cxn modelId="{4A4C2AA6-BAD8-4656-8535-8B0A0F4428F5}" type="presParOf" srcId="{7E073EFC-BC55-4129-BDDE-A01B94E8A660}" destId="{A1251BCD-E435-46CF-9C11-2773ABE19977}" srcOrd="3" destOrd="0" presId="urn:microsoft.com/office/officeart/2018/5/layout/IconLeafLabelList"/>
    <dgm:cxn modelId="{C63B5119-276F-424D-BBFD-747B53758598}" type="presParOf" srcId="{7E073EFC-BC55-4129-BDDE-A01B94E8A660}" destId="{87222BC0-EE25-4CFC-91A1-D0B664E0A9CF}" srcOrd="4" destOrd="0" presId="urn:microsoft.com/office/officeart/2018/5/layout/IconLeafLabelList"/>
    <dgm:cxn modelId="{7E655F30-402A-4FFC-9E33-0131F845DC2D}" type="presParOf" srcId="{87222BC0-EE25-4CFC-91A1-D0B664E0A9CF}" destId="{2464FF52-F34E-4380-AA49-098ED3632FC1}" srcOrd="0" destOrd="0" presId="urn:microsoft.com/office/officeart/2018/5/layout/IconLeafLabelList"/>
    <dgm:cxn modelId="{C528F283-04BD-460E-B425-AC782730BA26}" type="presParOf" srcId="{87222BC0-EE25-4CFC-91A1-D0B664E0A9CF}" destId="{A801CDA9-396E-48BB-AA15-56FD087A80FC}" srcOrd="1" destOrd="0" presId="urn:microsoft.com/office/officeart/2018/5/layout/IconLeafLabelList"/>
    <dgm:cxn modelId="{0D96C0DA-C5B8-4EE8-9B54-F466571EA294}" type="presParOf" srcId="{87222BC0-EE25-4CFC-91A1-D0B664E0A9CF}" destId="{807A73CB-DD1F-4FC9-B7FF-29C4E5B1EF4D}" srcOrd="2" destOrd="0" presId="urn:microsoft.com/office/officeart/2018/5/layout/IconLeafLabelList"/>
    <dgm:cxn modelId="{2D414AE2-FA97-4CEF-9A09-393B3CBD1B3E}" type="presParOf" srcId="{87222BC0-EE25-4CFC-91A1-D0B664E0A9CF}" destId="{9DC73A46-2FB2-4352-8E0B-1DCF96BB1C59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2EEE91-6C2B-4364-86F3-CF7561DE1B27}">
      <dsp:nvSpPr>
        <dsp:cNvPr id="0" name=""/>
        <dsp:cNvSpPr/>
      </dsp:nvSpPr>
      <dsp:spPr>
        <a:xfrm>
          <a:off x="679050" y="578771"/>
          <a:ext cx="1887187" cy="1887187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11451B-7A86-4EBA-BA38-CBFEBF486FD5}">
      <dsp:nvSpPr>
        <dsp:cNvPr id="0" name=""/>
        <dsp:cNvSpPr/>
      </dsp:nvSpPr>
      <dsp:spPr>
        <a:xfrm>
          <a:off x="1081237" y="980959"/>
          <a:ext cx="1082812" cy="108281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0829EB-0CC9-4B94-BE9D-0546B2F62DFE}">
      <dsp:nvSpPr>
        <dsp:cNvPr id="0" name=""/>
        <dsp:cNvSpPr/>
      </dsp:nvSpPr>
      <dsp:spPr>
        <a:xfrm>
          <a:off x="75768" y="3053772"/>
          <a:ext cx="309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778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de-DE" sz="4000" kern="1200"/>
            <a:t>Headset?</a:t>
          </a:r>
          <a:endParaRPr lang="en-US" sz="4000" kern="1200"/>
        </a:p>
      </dsp:txBody>
      <dsp:txXfrm>
        <a:off x="75768" y="3053772"/>
        <a:ext cx="3093750" cy="720000"/>
      </dsp:txXfrm>
    </dsp:sp>
    <dsp:sp modelId="{B4F06BCF-BF83-4530-9015-0901A1509332}">
      <dsp:nvSpPr>
        <dsp:cNvPr id="0" name=""/>
        <dsp:cNvSpPr/>
      </dsp:nvSpPr>
      <dsp:spPr>
        <a:xfrm>
          <a:off x="4314206" y="578771"/>
          <a:ext cx="1887187" cy="1887187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7750B8-27EC-41E6-92D5-B5E1C9EC9A77}">
      <dsp:nvSpPr>
        <dsp:cNvPr id="0" name=""/>
        <dsp:cNvSpPr/>
      </dsp:nvSpPr>
      <dsp:spPr>
        <a:xfrm>
          <a:off x="4716393" y="980959"/>
          <a:ext cx="1082812" cy="108281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FA3324-BEF4-4155-A01A-24329E465188}">
      <dsp:nvSpPr>
        <dsp:cNvPr id="0" name=""/>
        <dsp:cNvSpPr/>
      </dsp:nvSpPr>
      <dsp:spPr>
        <a:xfrm>
          <a:off x="3710925" y="3053772"/>
          <a:ext cx="309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778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de-DE" sz="4000" kern="1200"/>
            <a:t>Sprechen?</a:t>
          </a:r>
          <a:endParaRPr lang="en-US" sz="4000" kern="1200"/>
        </a:p>
      </dsp:txBody>
      <dsp:txXfrm>
        <a:off x="3710925" y="3053772"/>
        <a:ext cx="3093750" cy="720000"/>
      </dsp:txXfrm>
    </dsp:sp>
    <dsp:sp modelId="{2464FF52-F34E-4380-AA49-098ED3632FC1}">
      <dsp:nvSpPr>
        <dsp:cNvPr id="0" name=""/>
        <dsp:cNvSpPr/>
      </dsp:nvSpPr>
      <dsp:spPr>
        <a:xfrm>
          <a:off x="7949362" y="578771"/>
          <a:ext cx="1887187" cy="1887187"/>
        </a:xfrm>
        <a:prstGeom prst="round2DiagRect">
          <a:avLst>
            <a:gd name="adj1" fmla="val 29727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01CDA9-396E-48BB-AA15-56FD087A80FC}">
      <dsp:nvSpPr>
        <dsp:cNvPr id="0" name=""/>
        <dsp:cNvSpPr/>
      </dsp:nvSpPr>
      <dsp:spPr>
        <a:xfrm>
          <a:off x="8351550" y="980959"/>
          <a:ext cx="1082812" cy="108281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C73A46-2FB2-4352-8E0B-1DCF96BB1C59}">
      <dsp:nvSpPr>
        <dsp:cNvPr id="0" name=""/>
        <dsp:cNvSpPr/>
      </dsp:nvSpPr>
      <dsp:spPr>
        <a:xfrm>
          <a:off x="7346081" y="3053772"/>
          <a:ext cx="309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778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de-DE" sz="4000" kern="1200"/>
            <a:t>Ton?</a:t>
          </a:r>
          <a:endParaRPr lang="en-US" sz="4000" kern="1200"/>
        </a:p>
      </dsp:txBody>
      <dsp:txXfrm>
        <a:off x="7346081" y="3053772"/>
        <a:ext cx="309375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657791-48A4-470D-BA30-B094A1E8F664}" type="datetimeFigureOut">
              <a:rPr lang="de-DE" smtClean="0"/>
              <a:t>21.11.2020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87C202-40D7-4C62-954C-78A073D552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9933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411C8-F883-42F7-8180-E4C99B13EE45}" type="datetimeFigureOut">
              <a:rPr lang="de-DE" smtClean="0"/>
              <a:t>21.11.2020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93DBB-370B-4A67-B3CF-F9E36C7659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3178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411C8-F883-42F7-8180-E4C99B13EE45}" type="datetimeFigureOut">
              <a:rPr lang="de-DE" smtClean="0"/>
              <a:t>21.11.2020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93DBB-370B-4A67-B3CF-F9E36C7659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1640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411C8-F883-42F7-8180-E4C99B13EE45}" type="datetimeFigureOut">
              <a:rPr lang="de-DE" smtClean="0"/>
              <a:t>21.11.2020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93DBB-370B-4A67-B3CF-F9E36C7659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07760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411C8-F883-42F7-8180-E4C99B13EE45}" type="datetimeFigureOut">
              <a:rPr lang="de-DE" smtClean="0"/>
              <a:t>21.11.2020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93DBB-370B-4A67-B3CF-F9E36C7659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65885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411C8-F883-42F7-8180-E4C99B13EE45}" type="datetimeFigureOut">
              <a:rPr lang="de-DE" smtClean="0"/>
              <a:t>21.11.2020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93DBB-370B-4A67-B3CF-F9E36C7659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47656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411C8-F883-42F7-8180-E4C99B13EE45}" type="datetimeFigureOut">
              <a:rPr lang="de-DE" smtClean="0"/>
              <a:t>21.11.2020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93DBB-370B-4A67-B3CF-F9E36C7659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0496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411C8-F883-42F7-8180-E4C99B13EE45}" type="datetimeFigureOut">
              <a:rPr lang="de-DE" smtClean="0"/>
              <a:t>21.11.2020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93DBB-370B-4A67-B3CF-F9E36C7659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95653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411C8-F883-42F7-8180-E4C99B13EE45}" type="datetimeFigureOut">
              <a:rPr lang="de-DE" smtClean="0"/>
              <a:t>21.11.2020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93DBB-370B-4A67-B3CF-F9E36C7659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18817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411C8-F883-42F7-8180-E4C99B13EE45}" type="datetimeFigureOut">
              <a:rPr lang="de-DE" smtClean="0"/>
              <a:t>21.11.2020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93DBB-370B-4A67-B3CF-F9E36C7659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26974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411C8-F883-42F7-8180-E4C99B13EE45}" type="datetimeFigureOut">
              <a:rPr lang="de-DE" smtClean="0"/>
              <a:t>21.11.2020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93DBB-370B-4A67-B3CF-F9E36C7659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61341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411C8-F883-42F7-8180-E4C99B13EE45}" type="datetimeFigureOut">
              <a:rPr lang="de-DE" smtClean="0"/>
              <a:t>21.11.2020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93DBB-370B-4A67-B3CF-F9E36C7659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2298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411C8-F883-42F7-8180-E4C99B13EE45}" type="datetimeFigureOut">
              <a:rPr lang="de-DE" smtClean="0"/>
              <a:t>21.11.2020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93DBB-370B-4A67-B3CF-F9E36C7659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3973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411C8-F883-42F7-8180-E4C99B13EE45}" type="datetimeFigureOut">
              <a:rPr lang="de-DE" smtClean="0"/>
              <a:t>21.11.2020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93DBB-370B-4A67-B3CF-F9E36C7659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1797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411C8-F883-42F7-8180-E4C99B13EE45}" type="datetimeFigureOut">
              <a:rPr lang="de-DE" smtClean="0"/>
              <a:t>21.11.2020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93DBB-370B-4A67-B3CF-F9E36C7659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06100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411C8-F883-42F7-8180-E4C99B13EE45}" type="datetimeFigureOut">
              <a:rPr lang="de-DE" smtClean="0"/>
              <a:t>21.11.2020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93DBB-370B-4A67-B3CF-F9E36C7659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0427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411C8-F883-42F7-8180-E4C99B13EE45}" type="datetimeFigureOut">
              <a:rPr lang="de-DE" smtClean="0"/>
              <a:t>21.11.2020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93DBB-370B-4A67-B3CF-F9E36C7659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8923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411C8-F883-42F7-8180-E4C99B13EE45}" type="datetimeFigureOut">
              <a:rPr lang="de-DE" smtClean="0"/>
              <a:t>21.11.2020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93DBB-370B-4A67-B3CF-F9E36C7659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4085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411C8-F883-42F7-8180-E4C99B13EE45}" type="datetimeFigureOut">
              <a:rPr lang="de-DE" smtClean="0"/>
              <a:t>21.11.2020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93DBB-370B-4A67-B3CF-F9E36C7659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3461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411C8-F883-42F7-8180-E4C99B13EE45}" type="datetimeFigureOut">
              <a:rPr lang="de-DE" smtClean="0"/>
              <a:t>21.11.2020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93DBB-370B-4A67-B3CF-F9E36C7659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6677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411C8-F883-42F7-8180-E4C99B13EE45}" type="datetimeFigureOut">
              <a:rPr lang="de-DE" smtClean="0"/>
              <a:t>21.11.2020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93DBB-370B-4A67-B3CF-F9E36C7659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0756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411C8-F883-42F7-8180-E4C99B13EE45}" type="datetimeFigureOut">
              <a:rPr lang="de-DE" smtClean="0"/>
              <a:t>21.11.2020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93DBB-370B-4A67-B3CF-F9E36C7659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2898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411C8-F883-42F7-8180-E4C99B13EE45}" type="datetimeFigureOut">
              <a:rPr lang="de-DE" smtClean="0"/>
              <a:t>21.11.2020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93DBB-370B-4A67-B3CF-F9E36C7659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6512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411C8-F883-42F7-8180-E4C99B13EE45}" type="datetimeFigureOut">
              <a:rPr lang="de-DE" smtClean="0"/>
              <a:t>21.11.2020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93DBB-370B-4A67-B3CF-F9E36C7659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4291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411C8-F883-42F7-8180-E4C99B13EE45}" type="datetimeFigureOut">
              <a:rPr lang="de-DE" smtClean="0"/>
              <a:t>21.11.2020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93DBB-370B-4A67-B3CF-F9E36C7659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9984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7" Type="http://schemas.openxmlformats.org/officeDocument/2006/relationships/image" Target="../media/image18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svg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1C4FDBE2-32F7-4AC4-A40C-C51C65B1D4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2D94841-41B0-4477-BA47-354BF948E1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63933" y="3827844"/>
            <a:ext cx="6766405" cy="1168188"/>
          </a:xfrm>
        </p:spPr>
        <p:txBody>
          <a:bodyPr>
            <a:normAutofit/>
          </a:bodyPr>
          <a:lstStyle/>
          <a:p>
            <a:r>
              <a:rPr lang="de-DE" sz="4200">
                <a:solidFill>
                  <a:srgbClr val="FFFFFE"/>
                </a:solidFill>
              </a:rPr>
              <a:t>Verkehrsmittel und Mobilität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EBF4792E-DF83-4D24-9924-01EC30A32C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58512"/>
            <a:ext cx="3952259" cy="5932172"/>
          </a:xfrm>
          <a:custGeom>
            <a:avLst/>
            <a:gdLst>
              <a:gd name="connsiteX0" fmla="*/ 986173 w 3952259"/>
              <a:gd name="connsiteY0" fmla="*/ 0 h 5932172"/>
              <a:gd name="connsiteX1" fmla="*/ 3952259 w 3952259"/>
              <a:gd name="connsiteY1" fmla="*/ 2966086 h 5932172"/>
              <a:gd name="connsiteX2" fmla="*/ 986173 w 3952259"/>
              <a:gd name="connsiteY2" fmla="*/ 5932172 h 5932172"/>
              <a:gd name="connsiteX3" fmla="*/ 104150 w 3952259"/>
              <a:gd name="connsiteY3" fmla="*/ 5798823 h 5932172"/>
              <a:gd name="connsiteX4" fmla="*/ 0 w 3952259"/>
              <a:gd name="connsiteY4" fmla="*/ 5760704 h 5932172"/>
              <a:gd name="connsiteX5" fmla="*/ 0 w 3952259"/>
              <a:gd name="connsiteY5" fmla="*/ 171469 h 5932172"/>
              <a:gd name="connsiteX6" fmla="*/ 104150 w 3952259"/>
              <a:gd name="connsiteY6" fmla="*/ 133350 h 5932172"/>
              <a:gd name="connsiteX7" fmla="*/ 986173 w 3952259"/>
              <a:gd name="connsiteY7" fmla="*/ 0 h 5932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52259" h="5932172">
                <a:moveTo>
                  <a:pt x="986173" y="0"/>
                </a:moveTo>
                <a:cubicBezTo>
                  <a:pt x="2624297" y="0"/>
                  <a:pt x="3952259" y="1327962"/>
                  <a:pt x="3952259" y="2966086"/>
                </a:cubicBezTo>
                <a:cubicBezTo>
                  <a:pt x="3952259" y="4604210"/>
                  <a:pt x="2624297" y="5932172"/>
                  <a:pt x="986173" y="5932172"/>
                </a:cubicBezTo>
                <a:cubicBezTo>
                  <a:pt x="679025" y="5932172"/>
                  <a:pt x="382781" y="5885486"/>
                  <a:pt x="104150" y="5798823"/>
                </a:cubicBezTo>
                <a:lnTo>
                  <a:pt x="0" y="5760704"/>
                </a:lnTo>
                <a:lnTo>
                  <a:pt x="0" y="171469"/>
                </a:lnTo>
                <a:lnTo>
                  <a:pt x="104150" y="133350"/>
                </a:lnTo>
                <a:cubicBezTo>
                  <a:pt x="382781" y="46686"/>
                  <a:pt x="679025" y="0"/>
                  <a:pt x="98617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15837328-A57C-47AA-B520-C83F4A6BD1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58125" y="0"/>
            <a:ext cx="4475748" cy="3256337"/>
          </a:xfrm>
          <a:custGeom>
            <a:avLst/>
            <a:gdLst>
              <a:gd name="connsiteX0" fmla="*/ 246861 w 4475748"/>
              <a:gd name="connsiteY0" fmla="*/ 0 h 3256337"/>
              <a:gd name="connsiteX1" fmla="*/ 4228888 w 4475748"/>
              <a:gd name="connsiteY1" fmla="*/ 0 h 3256337"/>
              <a:gd name="connsiteX2" fmla="*/ 4299885 w 4475748"/>
              <a:gd name="connsiteY2" fmla="*/ 147382 h 3256337"/>
              <a:gd name="connsiteX3" fmla="*/ 4475748 w 4475748"/>
              <a:gd name="connsiteY3" fmla="*/ 1018463 h 3256337"/>
              <a:gd name="connsiteX4" fmla="*/ 2237874 w 4475748"/>
              <a:gd name="connsiteY4" fmla="*/ 3256337 h 3256337"/>
              <a:gd name="connsiteX5" fmla="*/ 0 w 4475748"/>
              <a:gd name="connsiteY5" fmla="*/ 1018463 h 3256337"/>
              <a:gd name="connsiteX6" fmla="*/ 175863 w 4475748"/>
              <a:gd name="connsiteY6" fmla="*/ 147382 h 3256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75748" h="3256337">
                <a:moveTo>
                  <a:pt x="246861" y="0"/>
                </a:moveTo>
                <a:lnTo>
                  <a:pt x="4228888" y="0"/>
                </a:lnTo>
                <a:lnTo>
                  <a:pt x="4299885" y="147382"/>
                </a:lnTo>
                <a:cubicBezTo>
                  <a:pt x="4413128" y="415117"/>
                  <a:pt x="4475748" y="709477"/>
                  <a:pt x="4475748" y="1018463"/>
                </a:cubicBezTo>
                <a:cubicBezTo>
                  <a:pt x="4475748" y="2254407"/>
                  <a:pt x="3473818" y="3256337"/>
                  <a:pt x="2237874" y="3256337"/>
                </a:cubicBezTo>
                <a:cubicBezTo>
                  <a:pt x="1001930" y="3256337"/>
                  <a:pt x="0" y="2254407"/>
                  <a:pt x="0" y="1018463"/>
                </a:cubicBezTo>
                <a:cubicBezTo>
                  <a:pt x="0" y="709477"/>
                  <a:pt x="62621" y="415117"/>
                  <a:pt x="175863" y="14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Arc 19">
            <a:extLst>
              <a:ext uri="{FF2B5EF4-FFF2-40B4-BE49-F238E27FC236}">
                <a16:creationId xmlns:a16="http://schemas.microsoft.com/office/drawing/2014/main" id="{E2B33195-5BCA-4BB7-A82D-673952268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7580241">
            <a:off x="-1784401" y="613620"/>
            <a:ext cx="6199926" cy="6199926"/>
          </a:xfrm>
          <a:prstGeom prst="arc">
            <a:avLst>
              <a:gd name="adj1" fmla="val 14455503"/>
              <a:gd name="adj2" fmla="val 18389131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Grafik 4" descr="Auto">
            <a:extLst>
              <a:ext uri="{FF2B5EF4-FFF2-40B4-BE49-F238E27FC236}">
                <a16:creationId xmlns:a16="http://schemas.microsoft.com/office/drawing/2014/main" id="{1E898471-4E40-41DD-8C20-C11652FE35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542" y="2001170"/>
            <a:ext cx="2713497" cy="2713497"/>
          </a:xfrm>
          <a:custGeom>
            <a:avLst/>
            <a:gdLst/>
            <a:ahLst/>
            <a:cxnLst/>
            <a:rect l="l" t="t" r="r" b="b"/>
            <a:pathLst>
              <a:path w="2487175" h="2487175">
                <a:moveTo>
                  <a:pt x="67328" y="0"/>
                </a:moveTo>
                <a:lnTo>
                  <a:pt x="2419847" y="0"/>
                </a:lnTo>
                <a:cubicBezTo>
                  <a:pt x="2457031" y="0"/>
                  <a:pt x="2487175" y="30144"/>
                  <a:pt x="2487175" y="67328"/>
                </a:cubicBezTo>
                <a:lnTo>
                  <a:pt x="2487175" y="2419847"/>
                </a:lnTo>
                <a:cubicBezTo>
                  <a:pt x="2487175" y="2457031"/>
                  <a:pt x="2457031" y="2487175"/>
                  <a:pt x="2419847" y="2487175"/>
                </a:cubicBezTo>
                <a:lnTo>
                  <a:pt x="67328" y="2487175"/>
                </a:lnTo>
                <a:cubicBezTo>
                  <a:pt x="30144" y="2487175"/>
                  <a:pt x="0" y="2457031"/>
                  <a:pt x="0" y="2419847"/>
                </a:cubicBezTo>
                <a:lnTo>
                  <a:pt x="0" y="67328"/>
                </a:lnTo>
                <a:cubicBezTo>
                  <a:pt x="0" y="30144"/>
                  <a:pt x="30144" y="0"/>
                  <a:pt x="67328" y="0"/>
                </a:cubicBezTo>
                <a:close/>
              </a:path>
            </a:pathLst>
          </a:custGeom>
        </p:spPr>
      </p:pic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8A03A6A2-7849-4179-B68F-C11DDDB231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51078" y="0"/>
            <a:ext cx="3440922" cy="3674631"/>
          </a:xfrm>
          <a:custGeom>
            <a:avLst/>
            <a:gdLst>
              <a:gd name="connsiteX0" fmla="*/ 523074 w 3440922"/>
              <a:gd name="connsiteY0" fmla="*/ 0 h 3674631"/>
              <a:gd name="connsiteX1" fmla="*/ 3440922 w 3440922"/>
              <a:gd name="connsiteY1" fmla="*/ 0 h 3674631"/>
              <a:gd name="connsiteX2" fmla="*/ 3440922 w 3440922"/>
              <a:gd name="connsiteY2" fmla="*/ 3321701 h 3674631"/>
              <a:gd name="connsiteX3" fmla="*/ 3304578 w 3440922"/>
              <a:gd name="connsiteY3" fmla="*/ 3404532 h 3674631"/>
              <a:gd name="connsiteX4" fmla="*/ 2237874 w 3440922"/>
              <a:gd name="connsiteY4" fmla="*/ 3674631 h 3674631"/>
              <a:gd name="connsiteX5" fmla="*/ 0 w 3440922"/>
              <a:gd name="connsiteY5" fmla="*/ 1436757 h 3674631"/>
              <a:gd name="connsiteX6" fmla="*/ 511022 w 3440922"/>
              <a:gd name="connsiteY6" fmla="*/ 13261 h 3674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40922" h="3674631">
                <a:moveTo>
                  <a:pt x="523074" y="0"/>
                </a:moveTo>
                <a:lnTo>
                  <a:pt x="3440922" y="0"/>
                </a:lnTo>
                <a:lnTo>
                  <a:pt x="3440922" y="3321701"/>
                </a:lnTo>
                <a:lnTo>
                  <a:pt x="3304578" y="3404532"/>
                </a:lnTo>
                <a:cubicBezTo>
                  <a:pt x="2987486" y="3576786"/>
                  <a:pt x="2624107" y="3674631"/>
                  <a:pt x="2237874" y="3674631"/>
                </a:cubicBezTo>
                <a:cubicBezTo>
                  <a:pt x="1001930" y="3674631"/>
                  <a:pt x="0" y="2672701"/>
                  <a:pt x="0" y="1436757"/>
                </a:cubicBezTo>
                <a:cubicBezTo>
                  <a:pt x="0" y="896032"/>
                  <a:pt x="191776" y="400098"/>
                  <a:pt x="511022" y="132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fik 6" descr="Radfahren">
            <a:extLst>
              <a:ext uri="{FF2B5EF4-FFF2-40B4-BE49-F238E27FC236}">
                <a16:creationId xmlns:a16="http://schemas.microsoft.com/office/drawing/2014/main" id="{13D14F8F-473C-46A5-88D0-0D99E4B5034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542995" y="407063"/>
            <a:ext cx="2378947" cy="2378947"/>
          </a:xfrm>
          <a:custGeom>
            <a:avLst/>
            <a:gdLst/>
            <a:ahLst/>
            <a:cxnLst/>
            <a:rect l="l" t="t" r="r" b="b"/>
            <a:pathLst>
              <a:path w="2028107" h="1916009">
                <a:moveTo>
                  <a:pt x="35370" y="0"/>
                </a:moveTo>
                <a:lnTo>
                  <a:pt x="1992737" y="0"/>
                </a:lnTo>
                <a:cubicBezTo>
                  <a:pt x="2012271" y="0"/>
                  <a:pt x="2028107" y="15836"/>
                  <a:pt x="2028107" y="35370"/>
                </a:cubicBezTo>
                <a:lnTo>
                  <a:pt x="2028107" y="1880639"/>
                </a:lnTo>
                <a:cubicBezTo>
                  <a:pt x="2028107" y="1900173"/>
                  <a:pt x="2012271" y="1916009"/>
                  <a:pt x="1992737" y="1916009"/>
                </a:cubicBezTo>
                <a:lnTo>
                  <a:pt x="35370" y="1916009"/>
                </a:lnTo>
                <a:cubicBezTo>
                  <a:pt x="15836" y="1916009"/>
                  <a:pt x="0" y="1900173"/>
                  <a:pt x="0" y="1880639"/>
                </a:cubicBezTo>
                <a:lnTo>
                  <a:pt x="0" y="35370"/>
                </a:lnTo>
                <a:cubicBezTo>
                  <a:pt x="0" y="15836"/>
                  <a:pt x="15836" y="0"/>
                  <a:pt x="35370" y="0"/>
                </a:cubicBezTo>
                <a:close/>
              </a:path>
            </a:pathLst>
          </a:custGeom>
        </p:spPr>
      </p:pic>
      <p:pic>
        <p:nvPicPr>
          <p:cNvPr id="15" name="Picture 2">
            <a:extLst>
              <a:ext uri="{FF2B5EF4-FFF2-40B4-BE49-F238E27FC236}">
                <a16:creationId xmlns:a16="http://schemas.microsoft.com/office/drawing/2014/main" id="{1B4D96AB-C813-4470-86DD-D66AA0FD36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99977" y="304437"/>
            <a:ext cx="2422598" cy="817627"/>
          </a:xfrm>
          <a:custGeom>
            <a:avLst/>
            <a:gdLst/>
            <a:ahLst/>
            <a:cxnLst/>
            <a:rect l="l" t="t" r="r" b="b"/>
            <a:pathLst>
              <a:path w="2565029" h="2588972">
                <a:moveTo>
                  <a:pt x="69897" y="0"/>
                </a:moveTo>
                <a:lnTo>
                  <a:pt x="2495132" y="0"/>
                </a:lnTo>
                <a:cubicBezTo>
                  <a:pt x="2533735" y="0"/>
                  <a:pt x="2565029" y="31294"/>
                  <a:pt x="2565029" y="69897"/>
                </a:cubicBezTo>
                <a:lnTo>
                  <a:pt x="2565029" y="2519075"/>
                </a:lnTo>
                <a:cubicBezTo>
                  <a:pt x="2565029" y="2557678"/>
                  <a:pt x="2533735" y="2588972"/>
                  <a:pt x="2495132" y="2588972"/>
                </a:cubicBezTo>
                <a:lnTo>
                  <a:pt x="69897" y="2588972"/>
                </a:lnTo>
                <a:cubicBezTo>
                  <a:pt x="31294" y="2588972"/>
                  <a:pt x="0" y="2557678"/>
                  <a:pt x="0" y="2519075"/>
                </a:cubicBezTo>
                <a:lnTo>
                  <a:pt x="0" y="69897"/>
                </a:lnTo>
                <a:cubicBezTo>
                  <a:pt x="0" y="31294"/>
                  <a:pt x="31294" y="0"/>
                  <a:pt x="69897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Grafik 16">
            <a:extLst>
              <a:ext uri="{FF2B5EF4-FFF2-40B4-BE49-F238E27FC236}">
                <a16:creationId xmlns:a16="http://schemas.microsoft.com/office/drawing/2014/main" id="{38EC39F4-F224-43EC-826C-E320BD4CC43D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5345" y="1515044"/>
            <a:ext cx="2082842" cy="901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62301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276C5EF-3A86-48CD-A9BF-3020600C4E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de-DE" sz="2400" dirty="0"/>
              <a:t>Schaffnerin: Hallo. Ihre Fahrkarten bitte.</a:t>
            </a:r>
          </a:p>
          <a:p>
            <a:pPr marL="0" indent="0">
              <a:buNone/>
            </a:pPr>
            <a:r>
              <a:rPr lang="de-DE" sz="2400" dirty="0"/>
              <a:t>Fahrgast: _________________.</a:t>
            </a:r>
          </a:p>
          <a:p>
            <a:pPr marL="0" indent="0">
              <a:buNone/>
            </a:pPr>
            <a:r>
              <a:rPr lang="de-DE" sz="2400" dirty="0"/>
              <a:t>---------------------------------------------------------------</a:t>
            </a:r>
          </a:p>
          <a:p>
            <a:pPr marL="0" indent="0">
              <a:buNone/>
            </a:pPr>
            <a:r>
              <a:rPr lang="de-DE" sz="2400" dirty="0"/>
              <a:t>Fahrgast 1: Entschuldigung, ist hier noch frei?</a:t>
            </a:r>
          </a:p>
          <a:p>
            <a:pPr marL="0" indent="0">
              <a:buNone/>
            </a:pPr>
            <a:r>
              <a:rPr lang="de-DE" sz="2400" dirty="0"/>
              <a:t>Fahrgast 2: ______________.</a:t>
            </a:r>
          </a:p>
          <a:p>
            <a:pPr marL="0" indent="0">
              <a:buNone/>
            </a:pPr>
            <a:r>
              <a:rPr lang="de-DE" sz="2400" dirty="0"/>
              <a:t>----------------------------------------------------------------</a:t>
            </a:r>
          </a:p>
          <a:p>
            <a:pPr marL="0" indent="0">
              <a:buNone/>
            </a:pPr>
            <a:r>
              <a:rPr lang="de-DE" sz="2400" dirty="0"/>
              <a:t>Fahrgast 1: Entschuldigung. Können Sie auf meine Tasche aufpassen?</a:t>
            </a:r>
          </a:p>
          <a:p>
            <a:pPr marL="0" indent="0">
              <a:buNone/>
            </a:pPr>
            <a:r>
              <a:rPr lang="de-DE" sz="2400" dirty="0"/>
              <a:t>Fahrgast 2: _______________.</a:t>
            </a:r>
          </a:p>
          <a:p>
            <a:pPr marL="0" indent="0">
              <a:buNone/>
            </a:pPr>
            <a:r>
              <a:rPr lang="de-DE" dirty="0"/>
              <a:t>--------------------------------------------------------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F2789293-DF73-4270-96E2-53C225F0333F}"/>
              </a:ext>
            </a:extLst>
          </p:cNvPr>
          <p:cNvSpPr txBox="1"/>
          <p:nvPr/>
        </p:nvSpPr>
        <p:spPr>
          <a:xfrm>
            <a:off x="419100" y="2374900"/>
            <a:ext cx="2581604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Partnerarbeit: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Arbeitet zu zweit</a:t>
            </a: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8BC145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 dirty="0">
                <a:ln>
                  <a:noFill/>
                </a:ln>
                <a:solidFill>
                  <a:srgbClr val="8BC145">
                    <a:lumMod val="60000"/>
                    <a:lumOff val="4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Tauscht die Rollen. </a:t>
            </a:r>
          </a:p>
        </p:txBody>
      </p:sp>
    </p:spTree>
    <p:extLst>
      <p:ext uri="{BB962C8B-B14F-4D97-AF65-F5344CB8AC3E}">
        <p14:creationId xmlns:p14="http://schemas.microsoft.com/office/powerpoint/2010/main" val="19113247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F2789293-DF73-4270-96E2-53C225F0333F}"/>
              </a:ext>
            </a:extLst>
          </p:cNvPr>
          <p:cNvSpPr txBox="1"/>
          <p:nvPr/>
        </p:nvSpPr>
        <p:spPr>
          <a:xfrm>
            <a:off x="419100" y="2374900"/>
            <a:ext cx="3049746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de-DE" sz="2400" b="1" dirty="0">
                <a:solidFill>
                  <a:schemeClr val="bg1"/>
                </a:solidFill>
              </a:rPr>
              <a:t>Partnerarbeit: </a:t>
            </a:r>
          </a:p>
          <a:p>
            <a:pPr>
              <a:spcAft>
                <a:spcPts val="600"/>
              </a:spcAft>
            </a:pPr>
            <a:r>
              <a:rPr lang="de-DE" sz="2400" dirty="0">
                <a:solidFill>
                  <a:schemeClr val="bg1"/>
                </a:solidFill>
              </a:rPr>
              <a:t>Arbeitet zu zweit </a:t>
            </a:r>
          </a:p>
          <a:p>
            <a:pPr>
              <a:spcAft>
                <a:spcPts val="600"/>
              </a:spcAft>
            </a:pPr>
            <a:r>
              <a:rPr lang="de-DE" sz="2400" dirty="0">
                <a:solidFill>
                  <a:schemeClr val="bg1"/>
                </a:solidFill>
              </a:rPr>
              <a:t>und wechselt euch ab</a:t>
            </a:r>
            <a:r>
              <a:rPr lang="de-DE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. </a:t>
            </a:r>
          </a:p>
        </p:txBody>
      </p:sp>
      <p:sp>
        <p:nvSpPr>
          <p:cNvPr id="12" name="Inhaltsplatzhalter 11">
            <a:extLst>
              <a:ext uri="{FF2B5EF4-FFF2-40B4-BE49-F238E27FC236}">
                <a16:creationId xmlns:a16="http://schemas.microsoft.com/office/drawing/2014/main" id="{79B5C75D-6837-4EB2-849B-7017D7F68195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295454" y="1202076"/>
            <a:ext cx="9918843" cy="60426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/>
              <a:t>A: Fährst du lieber mit dem Auto oder dem Bus?</a:t>
            </a:r>
          </a:p>
          <a:p>
            <a:r>
              <a:rPr lang="de-DE" sz="2000" dirty="0"/>
              <a:t>B:_______________.</a:t>
            </a:r>
          </a:p>
          <a:p>
            <a:endParaRPr lang="de-DE" sz="2000" dirty="0"/>
          </a:p>
          <a:p>
            <a:r>
              <a:rPr lang="de-DE" sz="2000" dirty="0"/>
              <a:t>A: Wie oft fliegst du mit dem Flugzeug?</a:t>
            </a:r>
          </a:p>
          <a:p>
            <a:r>
              <a:rPr lang="de-DE" sz="2000" dirty="0"/>
              <a:t>B:_______________.</a:t>
            </a:r>
          </a:p>
          <a:p>
            <a:endParaRPr lang="de-DE" sz="2000" dirty="0"/>
          </a:p>
          <a:p>
            <a:r>
              <a:rPr lang="de-DE" sz="2000" dirty="0"/>
              <a:t>A: _______________?</a:t>
            </a:r>
          </a:p>
          <a:p>
            <a:r>
              <a:rPr lang="de-DE" sz="2000" dirty="0"/>
              <a:t>B: Ja, ich fahre gern mit dem Fahrrad. / Nein, ich fahre nicht gern </a:t>
            </a:r>
          </a:p>
          <a:p>
            <a:pPr marL="0" indent="0">
              <a:buNone/>
            </a:pPr>
            <a:r>
              <a:rPr lang="de-DE" sz="2000" dirty="0"/>
              <a:t>         mit dem Fahrrad.</a:t>
            </a:r>
          </a:p>
          <a:p>
            <a:endParaRPr lang="de-DE" sz="2000" dirty="0"/>
          </a:p>
          <a:p>
            <a:r>
              <a:rPr lang="de-DE" sz="2000" dirty="0"/>
              <a:t>A: Wie oft nimmst du den Bus?</a:t>
            </a:r>
          </a:p>
          <a:p>
            <a:r>
              <a:rPr lang="de-DE" sz="2000" dirty="0"/>
              <a:t>B: _____________. </a:t>
            </a:r>
          </a:p>
          <a:p>
            <a:pPr marL="0" indent="0">
              <a:buNone/>
            </a:pPr>
            <a:endParaRPr lang="de-DE" sz="2000" dirty="0"/>
          </a:p>
          <a:p>
            <a:endParaRPr lang="de-DE" sz="2000" dirty="0"/>
          </a:p>
          <a:p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15255913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4">
            <a:extLst>
              <a:ext uri="{FF2B5EF4-FFF2-40B4-BE49-F238E27FC236}">
                <a16:creationId xmlns:a16="http://schemas.microsoft.com/office/drawing/2014/main" id="{BD7DB788-6A37-4CB8-AB72-1E3F62B9A3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3670906"/>
              </p:ext>
            </p:extLst>
          </p:nvPr>
        </p:nvGraphicFramePr>
        <p:xfrm>
          <a:off x="838200" y="1825625"/>
          <a:ext cx="10515596" cy="22199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28899">
                  <a:extLst>
                    <a:ext uri="{9D8B030D-6E8A-4147-A177-3AD203B41FA5}">
                      <a16:colId xmlns:a16="http://schemas.microsoft.com/office/drawing/2014/main" val="2032009183"/>
                    </a:ext>
                  </a:extLst>
                </a:gridCol>
                <a:gridCol w="2622551">
                  <a:extLst>
                    <a:ext uri="{9D8B030D-6E8A-4147-A177-3AD203B41FA5}">
                      <a16:colId xmlns:a16="http://schemas.microsoft.com/office/drawing/2014/main" val="3166530983"/>
                    </a:ext>
                  </a:extLst>
                </a:gridCol>
                <a:gridCol w="2635247">
                  <a:extLst>
                    <a:ext uri="{9D8B030D-6E8A-4147-A177-3AD203B41FA5}">
                      <a16:colId xmlns:a16="http://schemas.microsoft.com/office/drawing/2014/main" val="550365870"/>
                    </a:ext>
                  </a:extLst>
                </a:gridCol>
                <a:gridCol w="2628899">
                  <a:extLst>
                    <a:ext uri="{9D8B030D-6E8A-4147-A177-3AD203B41FA5}">
                      <a16:colId xmlns:a16="http://schemas.microsoft.com/office/drawing/2014/main" val="29609891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Deutsch</a:t>
                      </a:r>
                    </a:p>
                  </a:txBody>
                  <a:tcPr>
                    <a:solidFill>
                      <a:schemeClr val="accent2">
                        <a:alpha val="9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Englisch</a:t>
                      </a:r>
                    </a:p>
                  </a:txBody>
                  <a:tcPr>
                    <a:solidFill>
                      <a:schemeClr val="accent2">
                        <a:alpha val="9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Spanisch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Französisch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6476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Das Motorrad</a:t>
                      </a:r>
                    </a:p>
                  </a:txBody>
                  <a:tcPr>
                    <a:solidFill>
                      <a:schemeClr val="accent2">
                        <a:tint val="40000"/>
                        <a:alpha val="9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The </a:t>
                      </a:r>
                      <a:r>
                        <a:rPr lang="de-DE" dirty="0" err="1"/>
                        <a:t>motorbike</a:t>
                      </a:r>
                      <a:endParaRPr lang="de-DE" dirty="0"/>
                    </a:p>
                  </a:txBody>
                  <a:tcPr>
                    <a:solidFill>
                      <a:schemeClr val="accent2">
                        <a:tint val="40000"/>
                        <a:alpha val="9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La motocicleta</a:t>
                      </a:r>
                      <a:endParaRPr lang="de-DE" dirty="0"/>
                    </a:p>
                  </a:txBody>
                  <a:tcPr>
                    <a:solidFill>
                      <a:schemeClr val="accent2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La </a:t>
                      </a:r>
                      <a:r>
                        <a:rPr lang="de-DE" dirty="0" err="1"/>
                        <a:t>moto</a:t>
                      </a:r>
                      <a:endParaRPr lang="de-DE" dirty="0"/>
                    </a:p>
                  </a:txBody>
                  <a:tcPr>
                    <a:solidFill>
                      <a:schemeClr val="accent2">
                        <a:tint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21507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chemeClr val="accent2">
                        <a:tint val="20000"/>
                        <a:alpha val="9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accent2">
                        <a:tint val="20000"/>
                        <a:alpha val="9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accent2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accent2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9315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accent2">
                        <a:tint val="40000"/>
                        <a:alpha val="9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accent2">
                        <a:tint val="40000"/>
                        <a:alpha val="9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accent2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accent2">
                        <a:tint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9879285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chemeClr val="accent2">
                        <a:tint val="20000"/>
                        <a:alpha val="9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accent2">
                        <a:tint val="20000"/>
                        <a:alpha val="9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accent2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accent2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92035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accent2">
                        <a:tint val="40000"/>
                        <a:alpha val="9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solidFill>
                      <a:schemeClr val="accent2">
                        <a:tint val="40000"/>
                        <a:alpha val="9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accent2">
                        <a:tint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accent2">
                        <a:tint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429905"/>
                  </a:ext>
                </a:extLst>
              </a:tr>
            </a:tbl>
          </a:graphicData>
        </a:graphic>
      </p:graphicFrame>
      <p:sp>
        <p:nvSpPr>
          <p:cNvPr id="7" name="Textfeld 6">
            <a:extLst>
              <a:ext uri="{FF2B5EF4-FFF2-40B4-BE49-F238E27FC236}">
                <a16:creationId xmlns:a16="http://schemas.microsoft.com/office/drawing/2014/main" id="{9044FB08-8731-4DAD-8743-A8AA8F5B6127}"/>
              </a:ext>
            </a:extLst>
          </p:cNvPr>
          <p:cNvSpPr txBox="1"/>
          <p:nvPr/>
        </p:nvSpPr>
        <p:spPr>
          <a:xfrm>
            <a:off x="838200" y="708988"/>
            <a:ext cx="72691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 </a:t>
            </a:r>
          </a:p>
          <a:p>
            <a:r>
              <a:rPr lang="de-DE" dirty="0"/>
              <a:t>Welche deutschen Transportmittel fallen euch ein, die in anderen Sprachen ähnlich klingen?</a:t>
            </a:r>
          </a:p>
        </p:txBody>
      </p:sp>
    </p:spTree>
    <p:extLst>
      <p:ext uri="{BB962C8B-B14F-4D97-AF65-F5344CB8AC3E}">
        <p14:creationId xmlns:p14="http://schemas.microsoft.com/office/powerpoint/2010/main" val="1518605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B1DB8041-DA96-48AA-816A-F5376119E0C1}"/>
              </a:ext>
            </a:extLst>
          </p:cNvPr>
          <p:cNvSpPr/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Audiocheck</a:t>
            </a:r>
            <a:endParaRPr lang="en-US" sz="44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0" name="Inhaltsplatzhalter 7">
            <a:extLst>
              <a:ext uri="{FF2B5EF4-FFF2-40B4-BE49-F238E27FC236}">
                <a16:creationId xmlns:a16="http://schemas.microsoft.com/office/drawing/2014/main" id="{69D9F123-2A81-400E-98FE-2C55E4FAD3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1460926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78401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28860B7-C122-4CB4-BFC0-375F5AA83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de-DE">
                <a:solidFill>
                  <a:srgbClr val="FFFFFF"/>
                </a:solidFill>
              </a:rPr>
              <a:t>Herzlich Wilkommen!</a:t>
            </a:r>
          </a:p>
        </p:txBody>
      </p:sp>
      <p:sp>
        <p:nvSpPr>
          <p:cNvPr id="39" name="Arc 38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87311CE-356F-4245-8E95-409CAE80D5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de-DE" b="1"/>
              <a:t>Lernziele: </a:t>
            </a:r>
            <a:endParaRPr lang="de-DE"/>
          </a:p>
          <a:p>
            <a:pPr lvl="1"/>
            <a:r>
              <a:rPr lang="de-DE"/>
              <a:t>Über das Reisen und Mobilität sprechen</a:t>
            </a:r>
          </a:p>
          <a:p>
            <a:pPr lvl="1"/>
            <a:r>
              <a:rPr lang="de-DE"/>
              <a:t>Vorteile und Nachteile einzelner Verkehrsmittel besprechen</a:t>
            </a:r>
          </a:p>
          <a:p>
            <a:pPr lvl="1"/>
            <a:r>
              <a:rPr lang="de-DE"/>
              <a:t>Informationen zum Thema Reisen erfragen und verstehen</a:t>
            </a:r>
          </a:p>
          <a:p>
            <a:pPr marL="0" indent="0">
              <a:buNone/>
            </a:pPr>
            <a:r>
              <a:rPr lang="de-DE"/>
              <a:t> </a:t>
            </a:r>
          </a:p>
          <a:p>
            <a:r>
              <a:rPr lang="de-DE" b="1"/>
              <a:t>Ablauf:</a:t>
            </a:r>
            <a:endParaRPr lang="de-DE"/>
          </a:p>
          <a:p>
            <a:pPr lvl="1"/>
            <a:r>
              <a:rPr lang="de-DE"/>
              <a:t>Über Mobilität sprechen –Gruppenarbeit</a:t>
            </a:r>
          </a:p>
          <a:p>
            <a:pPr lvl="1"/>
            <a:r>
              <a:rPr lang="de-DE"/>
              <a:t>Offener Dialog in den Arbeitsgruppenräumen</a:t>
            </a:r>
          </a:p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1314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ACE80B0-BB0F-4FFF-80DD-E9E64BF19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591344"/>
            <a:ext cx="3200400" cy="5585619"/>
          </a:xfrm>
        </p:spPr>
        <p:txBody>
          <a:bodyPr>
            <a:normAutofit/>
          </a:bodyPr>
          <a:lstStyle/>
          <a:p>
            <a:r>
              <a:rPr lang="de-DE" dirty="0">
                <a:solidFill>
                  <a:srgbClr val="FFFFFF"/>
                </a:solidFill>
              </a:rPr>
              <a:t>Wie geht es euch?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7281063-7956-4CA7-812D-0222A548A4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de-DE" dirty="0"/>
              <a:t>Mir geht es sehr gut.</a:t>
            </a:r>
          </a:p>
          <a:p>
            <a:pPr marL="0" indent="0">
              <a:buNone/>
            </a:pPr>
            <a:r>
              <a:rPr lang="de-DE" dirty="0"/>
              <a:t> </a:t>
            </a:r>
          </a:p>
          <a:p>
            <a:r>
              <a:rPr lang="de-DE" dirty="0"/>
              <a:t>Mir geht es gut.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/>
              <a:t>Es geht. </a:t>
            </a:r>
          </a:p>
        </p:txBody>
      </p:sp>
      <p:pic>
        <p:nvPicPr>
          <p:cNvPr id="5" name="Grafik 4" descr="Lustiges Gesicht ohne Füllung">
            <a:extLst>
              <a:ext uri="{FF2B5EF4-FFF2-40B4-BE49-F238E27FC236}">
                <a16:creationId xmlns:a16="http://schemas.microsoft.com/office/drawing/2014/main" id="{7E9A1388-B19D-44A6-98BD-E88733377A9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00553" y="2042866"/>
            <a:ext cx="665328" cy="665328"/>
          </a:xfrm>
          <a:prstGeom prst="rect">
            <a:avLst/>
          </a:prstGeom>
        </p:spPr>
      </p:pic>
      <p:pic>
        <p:nvPicPr>
          <p:cNvPr id="7" name="Grafik 6" descr="Lachendes Gesicht ohne Füllung">
            <a:extLst>
              <a:ext uri="{FF2B5EF4-FFF2-40B4-BE49-F238E27FC236}">
                <a16:creationId xmlns:a16="http://schemas.microsoft.com/office/drawing/2014/main" id="{5FB16D56-C64D-48D7-85EB-C7586E18F509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900553" y="3080208"/>
            <a:ext cx="662910" cy="675278"/>
          </a:xfrm>
          <a:prstGeom prst="rect">
            <a:avLst/>
          </a:prstGeom>
        </p:spPr>
      </p:pic>
      <p:pic>
        <p:nvPicPr>
          <p:cNvPr id="11" name="Grafik 10" descr="Trauriges Gesicht ohne Füllung">
            <a:extLst>
              <a:ext uri="{FF2B5EF4-FFF2-40B4-BE49-F238E27FC236}">
                <a16:creationId xmlns:a16="http://schemas.microsoft.com/office/drawing/2014/main" id="{6B7086F0-6EDF-4087-8901-D25BB79462F2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900553" y="4127500"/>
            <a:ext cx="662910" cy="609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552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E6A9AF9-2FDE-424E-8C39-22808868F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3" y="1999615"/>
            <a:ext cx="9144000" cy="27640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1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Mit</a:t>
            </a:r>
            <a:r>
              <a:rPr lang="en-US" sz="6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1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welchen</a:t>
            </a:r>
            <a:r>
              <a:rPr lang="en-US" sz="6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1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Verkehrsmitteln</a:t>
            </a:r>
            <a:r>
              <a:rPr lang="en-US" sz="6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1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reist</a:t>
            </a:r>
            <a:r>
              <a:rPr lang="en-US" sz="6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du </a:t>
            </a:r>
            <a:r>
              <a:rPr lang="en-US" sz="61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gern</a:t>
            </a:r>
            <a:r>
              <a:rPr lang="en-US" sz="6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?</a:t>
            </a:r>
            <a:br>
              <a:rPr lang="en-US" sz="6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61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E8A6F1F0-FC85-440D-859D-82C475FBF3C8}"/>
              </a:ext>
            </a:extLst>
          </p:cNvPr>
          <p:cNvSpPr txBox="1"/>
          <p:nvPr/>
        </p:nvSpPr>
        <p:spPr>
          <a:xfrm>
            <a:off x="3778250" y="515545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  <p:graphicFrame>
        <p:nvGraphicFramePr>
          <p:cNvPr id="6" name="Tabelle 6">
            <a:extLst>
              <a:ext uri="{FF2B5EF4-FFF2-40B4-BE49-F238E27FC236}">
                <a16:creationId xmlns:a16="http://schemas.microsoft.com/office/drawing/2014/main" id="{B75F37F3-A733-4543-98F6-AB9BC83CB4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9414929"/>
              </p:ext>
            </p:extLst>
          </p:nvPr>
        </p:nvGraphicFramePr>
        <p:xfrm>
          <a:off x="9776539" y="4356556"/>
          <a:ext cx="2162709" cy="2250876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162709">
                  <a:extLst>
                    <a:ext uri="{9D8B030D-6E8A-4147-A177-3AD203B41FA5}">
                      <a16:colId xmlns:a16="http://schemas.microsoft.com/office/drawing/2014/main" val="2294630140"/>
                    </a:ext>
                  </a:extLst>
                </a:gridCol>
              </a:tblGrid>
              <a:tr h="375146">
                <a:tc>
                  <a:txBody>
                    <a:bodyPr/>
                    <a:lstStyle/>
                    <a:p>
                      <a:r>
                        <a:rPr lang="de-DE" b="0" dirty="0"/>
                        <a:t>mit </a:t>
                      </a:r>
                      <a:r>
                        <a:rPr lang="de-DE" b="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dem</a:t>
                      </a:r>
                      <a:r>
                        <a:rPr lang="de-DE" b="0" dirty="0"/>
                        <a:t> Zug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8028550"/>
                  </a:ext>
                </a:extLst>
              </a:tr>
              <a:tr h="375146">
                <a:tc>
                  <a:txBody>
                    <a:bodyPr/>
                    <a:lstStyle/>
                    <a:p>
                      <a:r>
                        <a:rPr lang="de-DE" dirty="0"/>
                        <a:t>mit </a:t>
                      </a:r>
                      <a:r>
                        <a:rPr lang="de-DE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dem</a:t>
                      </a:r>
                      <a:r>
                        <a:rPr lang="de-DE" dirty="0"/>
                        <a:t> Auto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1005657"/>
                  </a:ext>
                </a:extLst>
              </a:tr>
              <a:tr h="375146">
                <a:tc>
                  <a:txBody>
                    <a:bodyPr/>
                    <a:lstStyle/>
                    <a:p>
                      <a:r>
                        <a:rPr lang="de-DE" dirty="0"/>
                        <a:t>mit </a:t>
                      </a:r>
                      <a:r>
                        <a:rPr lang="de-DE" dirty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</a:rPr>
                        <a:t>der</a:t>
                      </a:r>
                      <a:r>
                        <a:rPr lang="de-DE" dirty="0"/>
                        <a:t> Bahn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8133762"/>
                  </a:ext>
                </a:extLst>
              </a:tr>
              <a:tr h="375146">
                <a:tc>
                  <a:txBody>
                    <a:bodyPr/>
                    <a:lstStyle/>
                    <a:p>
                      <a:r>
                        <a:rPr lang="de-DE" dirty="0"/>
                        <a:t>mit </a:t>
                      </a:r>
                      <a:r>
                        <a:rPr lang="de-DE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dem</a:t>
                      </a:r>
                      <a:r>
                        <a:rPr lang="de-DE" dirty="0"/>
                        <a:t> Fahrrad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0885117"/>
                  </a:ext>
                </a:extLst>
              </a:tr>
              <a:tr h="375146">
                <a:tc>
                  <a:txBody>
                    <a:bodyPr/>
                    <a:lstStyle/>
                    <a:p>
                      <a:r>
                        <a:rPr lang="de-DE" dirty="0"/>
                        <a:t>mit </a:t>
                      </a:r>
                      <a:r>
                        <a:rPr lang="de-DE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dem</a:t>
                      </a:r>
                      <a:r>
                        <a:rPr lang="de-DE" dirty="0"/>
                        <a:t> Taxi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901790"/>
                  </a:ext>
                </a:extLst>
              </a:tr>
              <a:tr h="375146">
                <a:tc>
                  <a:txBody>
                    <a:bodyPr/>
                    <a:lstStyle/>
                    <a:p>
                      <a:r>
                        <a:rPr lang="de-DE" dirty="0"/>
                        <a:t>mit </a:t>
                      </a:r>
                      <a:r>
                        <a:rPr lang="de-DE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dem</a:t>
                      </a:r>
                      <a:r>
                        <a:rPr lang="de-DE" dirty="0"/>
                        <a:t> Motorrad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12771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5938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E6A9AF9-2FDE-424E-8C39-22808868F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3" y="1999615"/>
            <a:ext cx="9144000" cy="27640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1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Mit</a:t>
            </a:r>
            <a:r>
              <a:rPr lang="en-US" sz="6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1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welchen</a:t>
            </a:r>
            <a:r>
              <a:rPr lang="en-US" sz="6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1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Verkehrsmitteln</a:t>
            </a:r>
            <a:r>
              <a:rPr lang="en-US" sz="6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1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reist</a:t>
            </a:r>
            <a:r>
              <a:rPr lang="en-US" sz="6100" dirty="0"/>
              <a:t> du oft/</a:t>
            </a:r>
            <a:r>
              <a:rPr lang="en-US" sz="6100" dirty="0" err="1"/>
              <a:t>selten</a:t>
            </a:r>
            <a:r>
              <a:rPr lang="en-US" sz="6100" dirty="0"/>
              <a:t>/</a:t>
            </a:r>
            <a:r>
              <a:rPr lang="en-US" sz="6100" dirty="0" err="1"/>
              <a:t>nie</a:t>
            </a:r>
            <a:r>
              <a:rPr lang="en-US" sz="6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?</a:t>
            </a:r>
            <a:br>
              <a:rPr lang="en-US" sz="6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61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E8A6F1F0-FC85-440D-859D-82C475FBF3C8}"/>
              </a:ext>
            </a:extLst>
          </p:cNvPr>
          <p:cNvSpPr txBox="1"/>
          <p:nvPr/>
        </p:nvSpPr>
        <p:spPr>
          <a:xfrm>
            <a:off x="3778250" y="515545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42701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E6A9AF9-2FDE-424E-8C39-22808868F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3" y="1999615"/>
            <a:ext cx="9144000" cy="27640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Wie </a:t>
            </a:r>
            <a:r>
              <a:rPr lang="en-US" sz="61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kommst</a:t>
            </a:r>
            <a:r>
              <a:rPr lang="en-US" sz="6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du </a:t>
            </a:r>
            <a:r>
              <a:rPr lang="en-US" sz="61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zur</a:t>
            </a:r>
            <a:r>
              <a:rPr lang="en-US" sz="6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Universität?</a:t>
            </a:r>
            <a:br>
              <a:rPr lang="en-US" sz="6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61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E8A6F1F0-FC85-440D-859D-82C475FBF3C8}"/>
              </a:ext>
            </a:extLst>
          </p:cNvPr>
          <p:cNvSpPr txBox="1"/>
          <p:nvPr/>
        </p:nvSpPr>
        <p:spPr>
          <a:xfrm>
            <a:off x="3778250" y="515545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80103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le 7">
            <a:extLst>
              <a:ext uri="{FF2B5EF4-FFF2-40B4-BE49-F238E27FC236}">
                <a16:creationId xmlns:a16="http://schemas.microsoft.com/office/drawing/2014/main" id="{05AA41FE-66E7-4484-9B72-37F04543F6F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6090959"/>
              </p:ext>
            </p:extLst>
          </p:nvPr>
        </p:nvGraphicFramePr>
        <p:xfrm>
          <a:off x="838200" y="1238036"/>
          <a:ext cx="5257800" cy="495194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151457348"/>
                    </a:ext>
                  </a:extLst>
                </a:gridCol>
              </a:tblGrid>
              <a:tr h="380919">
                <a:tc>
                  <a:txBody>
                    <a:bodyPr/>
                    <a:lstStyle/>
                    <a:p>
                      <a:r>
                        <a:rPr lang="de-DE" dirty="0"/>
                        <a:t>Verkehrsmittel /Mobilität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4152295"/>
                  </a:ext>
                </a:extLst>
              </a:tr>
              <a:tr h="380919">
                <a:tc>
                  <a:txBody>
                    <a:bodyPr/>
                    <a:lstStyle/>
                    <a:p>
                      <a:r>
                        <a:rPr lang="de-DE" dirty="0"/>
                        <a:t>Zu Fuß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2717036"/>
                  </a:ext>
                </a:extLst>
              </a:tr>
              <a:tr h="380919">
                <a:tc>
                  <a:txBody>
                    <a:bodyPr/>
                    <a:lstStyle/>
                    <a:p>
                      <a:r>
                        <a:rPr lang="de-DE" dirty="0"/>
                        <a:t>Der E-Scooter/ Die E-Scooter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6534322"/>
                  </a:ext>
                </a:extLst>
              </a:tr>
              <a:tr h="380919">
                <a:tc>
                  <a:txBody>
                    <a:bodyPr/>
                    <a:lstStyle/>
                    <a:p>
                      <a:r>
                        <a:rPr lang="de-DE" dirty="0"/>
                        <a:t>Das Skateboard / Die Skateboards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3672410"/>
                  </a:ext>
                </a:extLst>
              </a:tr>
              <a:tr h="380919">
                <a:tc>
                  <a:txBody>
                    <a:bodyPr/>
                    <a:lstStyle/>
                    <a:p>
                      <a:r>
                        <a:rPr lang="de-DE" dirty="0"/>
                        <a:t>Das Auto/ Die Autos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5183404"/>
                  </a:ext>
                </a:extLst>
              </a:tr>
              <a:tr h="380919">
                <a:tc>
                  <a:txBody>
                    <a:bodyPr/>
                    <a:lstStyle/>
                    <a:p>
                      <a:r>
                        <a:rPr lang="de-DE" dirty="0"/>
                        <a:t>Die U-Bahn / Die U-Bahnen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2281746"/>
                  </a:ext>
                </a:extLst>
              </a:tr>
              <a:tr h="380919">
                <a:tc>
                  <a:txBody>
                    <a:bodyPr/>
                    <a:lstStyle/>
                    <a:p>
                      <a:r>
                        <a:rPr lang="de-DE" dirty="0"/>
                        <a:t>Der Zug/ Die Züge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4330479"/>
                  </a:ext>
                </a:extLst>
              </a:tr>
              <a:tr h="380919">
                <a:tc>
                  <a:txBody>
                    <a:bodyPr/>
                    <a:lstStyle/>
                    <a:p>
                      <a:r>
                        <a:rPr lang="de-DE" dirty="0"/>
                        <a:t>Das Taxi/ Die Taxis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3957739"/>
                  </a:ext>
                </a:extLst>
              </a:tr>
              <a:tr h="380919">
                <a:tc>
                  <a:txBody>
                    <a:bodyPr/>
                    <a:lstStyle/>
                    <a:p>
                      <a:r>
                        <a:rPr lang="de-DE" dirty="0"/>
                        <a:t>Das Fahrrad / Die Fahrräder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9166003"/>
                  </a:ext>
                </a:extLst>
              </a:tr>
              <a:tr h="380919">
                <a:tc>
                  <a:txBody>
                    <a:bodyPr/>
                    <a:lstStyle/>
                    <a:p>
                      <a:r>
                        <a:rPr lang="de-DE" dirty="0"/>
                        <a:t>Der Bus / Die Busse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9912687"/>
                  </a:ext>
                </a:extLst>
              </a:tr>
              <a:tr h="380919">
                <a:tc>
                  <a:txBody>
                    <a:bodyPr/>
                    <a:lstStyle/>
                    <a:p>
                      <a:r>
                        <a:rPr lang="de-DE" dirty="0"/>
                        <a:t>Das Motorrad / Die Motorräder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4581800"/>
                  </a:ext>
                </a:extLst>
              </a:tr>
              <a:tr h="380919">
                <a:tc>
                  <a:txBody>
                    <a:bodyPr/>
                    <a:lstStyle/>
                    <a:p>
                      <a:r>
                        <a:rPr lang="de-DE" dirty="0"/>
                        <a:t>Der Roller / Die Roller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0340869"/>
                  </a:ext>
                </a:extLst>
              </a:tr>
              <a:tr h="380919">
                <a:tc>
                  <a:txBody>
                    <a:bodyPr/>
                    <a:lstStyle/>
                    <a:p>
                      <a:r>
                        <a:rPr lang="de-DE" dirty="0"/>
                        <a:t>Das Flugzeug / Die Flugzeuge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9668147"/>
                  </a:ext>
                </a:extLst>
              </a:tr>
            </a:tbl>
          </a:graphicData>
        </a:graphic>
      </p:graphicFrame>
      <p:sp>
        <p:nvSpPr>
          <p:cNvPr id="9" name="Textfeld 8">
            <a:extLst>
              <a:ext uri="{FF2B5EF4-FFF2-40B4-BE49-F238E27FC236}">
                <a16:creationId xmlns:a16="http://schemas.microsoft.com/office/drawing/2014/main" id="{9017EF9B-EB25-4219-B7F8-57931F27F435}"/>
              </a:ext>
            </a:extLst>
          </p:cNvPr>
          <p:cNvSpPr txBox="1"/>
          <p:nvPr/>
        </p:nvSpPr>
        <p:spPr>
          <a:xfrm>
            <a:off x="838200" y="469900"/>
            <a:ext cx="793294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de-DE" b="1" dirty="0"/>
              <a:t>Arbeitsanweisung: </a:t>
            </a:r>
            <a:r>
              <a:rPr lang="de-DE" dirty="0"/>
              <a:t>Wie findest du diese Verkehrsmittel? Verwende </a:t>
            </a:r>
            <a:r>
              <a:rPr lang="de-DE" i="1" dirty="0"/>
              <a:t>aber</a:t>
            </a:r>
            <a:r>
              <a:rPr lang="de-DE" dirty="0"/>
              <a:t> und</a:t>
            </a:r>
            <a:r>
              <a:rPr lang="de-DE" i="1" dirty="0"/>
              <a:t> </a:t>
            </a:r>
            <a:r>
              <a:rPr lang="de-DE" i="1" dirty="0" err="1"/>
              <a:t>und</a:t>
            </a:r>
            <a:r>
              <a:rPr lang="de-DE" dirty="0"/>
              <a:t>.</a:t>
            </a:r>
          </a:p>
          <a:p>
            <a:r>
              <a:rPr lang="de-DE" dirty="0"/>
              <a:t> </a:t>
            </a:r>
          </a:p>
          <a:p>
            <a:endParaRPr lang="de-DE" dirty="0"/>
          </a:p>
        </p:txBody>
      </p:sp>
      <p:sp>
        <p:nvSpPr>
          <p:cNvPr id="2" name="Wolke 1">
            <a:extLst>
              <a:ext uri="{FF2B5EF4-FFF2-40B4-BE49-F238E27FC236}">
                <a16:creationId xmlns:a16="http://schemas.microsoft.com/office/drawing/2014/main" id="{77F98849-8683-4EA5-87CD-2FB041F18AEC}"/>
              </a:ext>
            </a:extLst>
          </p:cNvPr>
          <p:cNvSpPr/>
          <p:nvPr/>
        </p:nvSpPr>
        <p:spPr>
          <a:xfrm>
            <a:off x="6786508" y="4582361"/>
            <a:ext cx="1556536" cy="852758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/>
              <a:t>umwelt- freundlich</a:t>
            </a:r>
            <a:r>
              <a:rPr lang="de-DE" sz="1600" dirty="0"/>
              <a:t> </a:t>
            </a:r>
          </a:p>
        </p:txBody>
      </p:sp>
      <p:sp>
        <p:nvSpPr>
          <p:cNvPr id="5" name="Wolke 4">
            <a:extLst>
              <a:ext uri="{FF2B5EF4-FFF2-40B4-BE49-F238E27FC236}">
                <a16:creationId xmlns:a16="http://schemas.microsoft.com/office/drawing/2014/main" id="{CDF17433-15D0-4B1A-950D-61E0DF9FEEF1}"/>
              </a:ext>
            </a:extLst>
          </p:cNvPr>
          <p:cNvSpPr/>
          <p:nvPr/>
        </p:nvSpPr>
        <p:spPr>
          <a:xfrm>
            <a:off x="8991600" y="3276646"/>
            <a:ext cx="1556537" cy="848475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/>
              <a:t>gefährlich</a:t>
            </a:r>
          </a:p>
        </p:txBody>
      </p:sp>
      <p:sp>
        <p:nvSpPr>
          <p:cNvPr id="6" name="Wolke 5">
            <a:extLst>
              <a:ext uri="{FF2B5EF4-FFF2-40B4-BE49-F238E27FC236}">
                <a16:creationId xmlns:a16="http://schemas.microsoft.com/office/drawing/2014/main" id="{AE5EA2FD-990F-4A3B-9445-21F0F452F950}"/>
              </a:ext>
            </a:extLst>
          </p:cNvPr>
          <p:cNvSpPr/>
          <p:nvPr/>
        </p:nvSpPr>
        <p:spPr>
          <a:xfrm>
            <a:off x="9033552" y="2080472"/>
            <a:ext cx="1556536" cy="852757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/>
              <a:t>teuer</a:t>
            </a:r>
          </a:p>
        </p:txBody>
      </p:sp>
      <p:sp>
        <p:nvSpPr>
          <p:cNvPr id="8" name="Wolke 7">
            <a:extLst>
              <a:ext uri="{FF2B5EF4-FFF2-40B4-BE49-F238E27FC236}">
                <a16:creationId xmlns:a16="http://schemas.microsoft.com/office/drawing/2014/main" id="{D6601BE4-BA10-4773-9462-C6EA839A8997}"/>
              </a:ext>
            </a:extLst>
          </p:cNvPr>
          <p:cNvSpPr/>
          <p:nvPr/>
        </p:nvSpPr>
        <p:spPr>
          <a:xfrm>
            <a:off x="6786508" y="2275638"/>
            <a:ext cx="1556536" cy="848477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/>
              <a:t>günstig</a:t>
            </a:r>
          </a:p>
        </p:txBody>
      </p:sp>
      <p:sp>
        <p:nvSpPr>
          <p:cNvPr id="11" name="Wolke 10">
            <a:extLst>
              <a:ext uri="{FF2B5EF4-FFF2-40B4-BE49-F238E27FC236}">
                <a16:creationId xmlns:a16="http://schemas.microsoft.com/office/drawing/2014/main" id="{150CD354-45F1-448C-B12E-C3B23E196A26}"/>
              </a:ext>
            </a:extLst>
          </p:cNvPr>
          <p:cNvSpPr/>
          <p:nvPr/>
        </p:nvSpPr>
        <p:spPr>
          <a:xfrm>
            <a:off x="8885435" y="4468538"/>
            <a:ext cx="1746607" cy="848476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/>
              <a:t>umwelt-</a:t>
            </a:r>
          </a:p>
          <a:p>
            <a:pPr algn="ctr"/>
            <a:r>
              <a:rPr lang="de-DE" sz="1600" dirty="0"/>
              <a:t>schädlich</a:t>
            </a:r>
          </a:p>
        </p:txBody>
      </p:sp>
      <p:sp>
        <p:nvSpPr>
          <p:cNvPr id="12" name="Wolke 11">
            <a:extLst>
              <a:ext uri="{FF2B5EF4-FFF2-40B4-BE49-F238E27FC236}">
                <a16:creationId xmlns:a16="http://schemas.microsoft.com/office/drawing/2014/main" id="{D35D1FC1-0F9B-4629-9FFE-0CC48FFD849C}"/>
              </a:ext>
            </a:extLst>
          </p:cNvPr>
          <p:cNvSpPr/>
          <p:nvPr/>
        </p:nvSpPr>
        <p:spPr>
          <a:xfrm>
            <a:off x="6786508" y="3429000"/>
            <a:ext cx="1556536" cy="848476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/>
              <a:t>sicher</a:t>
            </a:r>
          </a:p>
        </p:txBody>
      </p:sp>
      <p:sp>
        <p:nvSpPr>
          <p:cNvPr id="13" name="Wolke 12">
            <a:extLst>
              <a:ext uri="{FF2B5EF4-FFF2-40B4-BE49-F238E27FC236}">
                <a16:creationId xmlns:a16="http://schemas.microsoft.com/office/drawing/2014/main" id="{1185770E-0F97-4FA0-AEA4-A9123867A1A8}"/>
              </a:ext>
            </a:extLst>
          </p:cNvPr>
          <p:cNvSpPr/>
          <p:nvPr/>
        </p:nvSpPr>
        <p:spPr>
          <a:xfrm>
            <a:off x="8991600" y="795486"/>
            <a:ext cx="1640442" cy="852757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/>
              <a:t>langsam</a:t>
            </a:r>
          </a:p>
        </p:txBody>
      </p:sp>
      <p:sp>
        <p:nvSpPr>
          <p:cNvPr id="14" name="Wolke 13">
            <a:extLst>
              <a:ext uri="{FF2B5EF4-FFF2-40B4-BE49-F238E27FC236}">
                <a16:creationId xmlns:a16="http://schemas.microsoft.com/office/drawing/2014/main" id="{1C5C2F67-F51C-40DB-B534-D3146B83251C}"/>
              </a:ext>
            </a:extLst>
          </p:cNvPr>
          <p:cNvSpPr/>
          <p:nvPr/>
        </p:nvSpPr>
        <p:spPr>
          <a:xfrm>
            <a:off x="6765532" y="1122276"/>
            <a:ext cx="1556536" cy="848477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/>
              <a:t>schnell</a:t>
            </a:r>
          </a:p>
        </p:txBody>
      </p:sp>
      <p:sp>
        <p:nvSpPr>
          <p:cNvPr id="3" name="Wolke 2">
            <a:extLst>
              <a:ext uri="{FF2B5EF4-FFF2-40B4-BE49-F238E27FC236}">
                <a16:creationId xmlns:a16="http://schemas.microsoft.com/office/drawing/2014/main" id="{9F12E8CA-4620-4BA8-8E77-ACC6B7443C4B}"/>
              </a:ext>
            </a:extLst>
          </p:cNvPr>
          <p:cNvSpPr/>
          <p:nvPr/>
        </p:nvSpPr>
        <p:spPr>
          <a:xfrm>
            <a:off x="8705422" y="5435119"/>
            <a:ext cx="2978221" cy="1273995"/>
          </a:xfrm>
          <a:prstGeom prst="cloud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i="1" dirty="0"/>
              <a:t>Flugzeuge sind nicht umweltfreundlich, aber schnell.</a:t>
            </a:r>
          </a:p>
        </p:txBody>
      </p:sp>
      <p:sp>
        <p:nvSpPr>
          <p:cNvPr id="15" name="Wolke 14">
            <a:extLst>
              <a:ext uri="{FF2B5EF4-FFF2-40B4-BE49-F238E27FC236}">
                <a16:creationId xmlns:a16="http://schemas.microsoft.com/office/drawing/2014/main" id="{3FFAD34F-2D25-40CB-AA17-7A01CDFD7072}"/>
              </a:ext>
            </a:extLst>
          </p:cNvPr>
          <p:cNvSpPr/>
          <p:nvPr/>
        </p:nvSpPr>
        <p:spPr>
          <a:xfrm>
            <a:off x="6765532" y="5765744"/>
            <a:ext cx="1556536" cy="848477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dirty="0"/>
              <a:t>praktisch</a:t>
            </a:r>
          </a:p>
        </p:txBody>
      </p:sp>
    </p:spTree>
    <p:extLst>
      <p:ext uri="{BB962C8B-B14F-4D97-AF65-F5344CB8AC3E}">
        <p14:creationId xmlns:p14="http://schemas.microsoft.com/office/powerpoint/2010/main" val="32417665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197AB354-F648-4B80-BF36-11FEA70EAF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271771" y="594403"/>
            <a:ext cx="8668512" cy="577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745AEFC-18AA-4C28-9B94-E04C3CE76E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94" y="1504950"/>
            <a:ext cx="6264656" cy="4420362"/>
          </a:xfrm>
        </p:spPr>
        <p:txBody>
          <a:bodyPr anchor="t">
            <a:normAutofit/>
          </a:bodyPr>
          <a:lstStyle/>
          <a:p>
            <a:pPr marL="0"/>
            <a:r>
              <a:rPr lang="en-US" sz="1600" dirty="0"/>
              <a:t>Marie: </a:t>
            </a:r>
            <a:r>
              <a:rPr lang="en-US" sz="1600" dirty="0" err="1"/>
              <a:t>Guten</a:t>
            </a:r>
            <a:r>
              <a:rPr lang="en-US" sz="1600" dirty="0"/>
              <a:t> Morgen. </a:t>
            </a:r>
            <a:r>
              <a:rPr lang="en-US" sz="1600" dirty="0" err="1"/>
              <a:t>Ist</a:t>
            </a:r>
            <a:r>
              <a:rPr lang="en-US" sz="1600" dirty="0"/>
              <a:t> </a:t>
            </a:r>
            <a:r>
              <a:rPr lang="en-US" sz="1600" dirty="0" err="1"/>
              <a:t>hier</a:t>
            </a:r>
            <a:r>
              <a:rPr lang="en-US" sz="1600" dirty="0"/>
              <a:t> </a:t>
            </a:r>
            <a:r>
              <a:rPr lang="en-US" sz="1600" dirty="0" err="1"/>
              <a:t>noch</a:t>
            </a:r>
            <a:r>
              <a:rPr lang="en-US" sz="1600" dirty="0"/>
              <a:t> </a:t>
            </a:r>
            <a:r>
              <a:rPr lang="en-US" sz="1600" dirty="0" err="1"/>
              <a:t>frei</a:t>
            </a:r>
            <a:r>
              <a:rPr lang="en-US" sz="1600" dirty="0"/>
              <a:t>?</a:t>
            </a:r>
          </a:p>
          <a:p>
            <a:pPr marL="0"/>
            <a:r>
              <a:rPr lang="en-US" sz="1600" dirty="0"/>
              <a:t>Tobias: Ja, </a:t>
            </a:r>
            <a:r>
              <a:rPr lang="en-US" sz="1600" dirty="0" err="1"/>
              <a:t>natürlich</a:t>
            </a:r>
            <a:r>
              <a:rPr lang="en-US" sz="1600" dirty="0"/>
              <a:t>. Sorry, </a:t>
            </a:r>
            <a:r>
              <a:rPr lang="en-US" sz="1600" dirty="0" err="1"/>
              <a:t>ich</a:t>
            </a:r>
            <a:r>
              <a:rPr lang="en-US" sz="1600" dirty="0"/>
              <a:t> </a:t>
            </a:r>
            <a:r>
              <a:rPr lang="en-US" sz="1600" dirty="0" err="1"/>
              <a:t>nehme</a:t>
            </a:r>
            <a:r>
              <a:rPr lang="en-US" sz="1600" dirty="0"/>
              <a:t> </a:t>
            </a:r>
            <a:r>
              <a:rPr lang="en-US" sz="1600" dirty="0" err="1"/>
              <a:t>meine</a:t>
            </a:r>
            <a:r>
              <a:rPr lang="en-US" sz="1600" dirty="0"/>
              <a:t> </a:t>
            </a:r>
            <a:r>
              <a:rPr lang="en-US" sz="1600" dirty="0" err="1"/>
              <a:t>Tasche</a:t>
            </a:r>
            <a:r>
              <a:rPr lang="en-US" sz="1600" dirty="0"/>
              <a:t> </a:t>
            </a:r>
            <a:r>
              <a:rPr lang="en-US" sz="1600" dirty="0" err="1"/>
              <a:t>weg</a:t>
            </a:r>
            <a:r>
              <a:rPr lang="en-US" sz="1600" dirty="0"/>
              <a:t>. </a:t>
            </a:r>
          </a:p>
          <a:p>
            <a:pPr marL="0"/>
            <a:r>
              <a:rPr lang="en-US" sz="1600" dirty="0"/>
              <a:t>Marie: </a:t>
            </a:r>
            <a:r>
              <a:rPr lang="en-US" sz="1600" dirty="0" err="1"/>
              <a:t>Dankeschön</a:t>
            </a:r>
            <a:r>
              <a:rPr lang="en-US" sz="1600" dirty="0"/>
              <a:t>! </a:t>
            </a:r>
          </a:p>
          <a:p>
            <a:pPr marL="0"/>
            <a:r>
              <a:rPr lang="en-US" sz="1600" dirty="0"/>
              <a:t>Schaffner: _________________.</a:t>
            </a:r>
          </a:p>
          <a:p>
            <a:pPr marL="0"/>
            <a:r>
              <a:rPr lang="en-US" sz="1600" dirty="0"/>
              <a:t>Marie: </a:t>
            </a:r>
            <a:r>
              <a:rPr lang="en-US" sz="1600" dirty="0" err="1"/>
              <a:t>Einen</a:t>
            </a:r>
            <a:r>
              <a:rPr lang="en-US" sz="1600" dirty="0"/>
              <a:t> Moment… </a:t>
            </a:r>
            <a:r>
              <a:rPr lang="en-US" sz="1600" dirty="0" err="1"/>
              <a:t>Hier</a:t>
            </a:r>
            <a:r>
              <a:rPr lang="en-US" sz="1600" dirty="0"/>
              <a:t>, </a:t>
            </a:r>
            <a:r>
              <a:rPr lang="en-US" sz="1600" dirty="0" err="1"/>
              <a:t>bitte</a:t>
            </a:r>
            <a:r>
              <a:rPr lang="en-US" sz="1600" dirty="0"/>
              <a:t>. </a:t>
            </a:r>
          </a:p>
          <a:p>
            <a:pPr marL="0"/>
            <a:r>
              <a:rPr lang="en-US" sz="1600" dirty="0"/>
              <a:t>Schaffner: </a:t>
            </a:r>
            <a:r>
              <a:rPr lang="en-US" sz="1600" dirty="0" err="1"/>
              <a:t>Haben</a:t>
            </a:r>
            <a:r>
              <a:rPr lang="en-US" sz="1600" dirty="0"/>
              <a:t> Sie </a:t>
            </a:r>
            <a:r>
              <a:rPr lang="en-US" sz="1600" dirty="0" err="1"/>
              <a:t>für</a:t>
            </a:r>
            <a:r>
              <a:rPr lang="en-US" sz="1600" dirty="0"/>
              <a:t> </a:t>
            </a:r>
            <a:r>
              <a:rPr lang="en-US" sz="1600" dirty="0" err="1"/>
              <a:t>Ihr</a:t>
            </a:r>
            <a:r>
              <a:rPr lang="en-US" sz="1600" dirty="0"/>
              <a:t> </a:t>
            </a:r>
            <a:r>
              <a:rPr lang="en-US" sz="1600" dirty="0" err="1"/>
              <a:t>Fahrrad</a:t>
            </a:r>
            <a:r>
              <a:rPr lang="en-US" sz="1600" dirty="0"/>
              <a:t> extra </a:t>
            </a:r>
            <a:r>
              <a:rPr lang="en-US" sz="1600" dirty="0" err="1"/>
              <a:t>bezahlt</a:t>
            </a:r>
            <a:r>
              <a:rPr lang="en-US" sz="1600" dirty="0"/>
              <a:t>?</a:t>
            </a:r>
          </a:p>
          <a:p>
            <a:pPr marL="0"/>
            <a:r>
              <a:rPr lang="en-US" sz="1600" dirty="0"/>
              <a:t>Marie: ______________.</a:t>
            </a:r>
          </a:p>
          <a:p>
            <a:pPr marL="0"/>
            <a:r>
              <a:rPr lang="en-US" sz="1600" dirty="0"/>
              <a:t>Schaffner: Ok, </a:t>
            </a:r>
            <a:r>
              <a:rPr lang="en-US" sz="1600" dirty="0" err="1"/>
              <a:t>danke</a:t>
            </a:r>
            <a:r>
              <a:rPr lang="en-US" sz="1600" dirty="0"/>
              <a:t>. </a:t>
            </a:r>
          </a:p>
          <a:p>
            <a:pPr marL="0"/>
            <a:r>
              <a:rPr lang="en-US" sz="1600" dirty="0"/>
              <a:t>Marie: </a:t>
            </a:r>
            <a:r>
              <a:rPr lang="en-US" sz="1600" dirty="0" err="1"/>
              <a:t>Kann</a:t>
            </a:r>
            <a:r>
              <a:rPr lang="en-US" sz="1600" dirty="0"/>
              <a:t> man </a:t>
            </a:r>
            <a:r>
              <a:rPr lang="en-US" sz="1600" dirty="0" err="1"/>
              <a:t>hier</a:t>
            </a:r>
            <a:r>
              <a:rPr lang="en-US" sz="1600" dirty="0"/>
              <a:t> </a:t>
            </a:r>
            <a:r>
              <a:rPr lang="en-US" sz="1600" dirty="0" err="1"/>
              <a:t>einen</a:t>
            </a:r>
            <a:r>
              <a:rPr lang="en-US" sz="1600" dirty="0"/>
              <a:t> </a:t>
            </a:r>
            <a:r>
              <a:rPr lang="en-US" sz="1600" dirty="0" err="1"/>
              <a:t>Kaffee</a:t>
            </a:r>
            <a:r>
              <a:rPr lang="en-US" sz="1600" dirty="0"/>
              <a:t> </a:t>
            </a:r>
            <a:r>
              <a:rPr lang="en-US" sz="1600" dirty="0" err="1"/>
              <a:t>kaufen</a:t>
            </a:r>
            <a:r>
              <a:rPr lang="en-US" sz="1600" dirty="0"/>
              <a:t>?</a:t>
            </a:r>
          </a:p>
          <a:p>
            <a:pPr marL="0"/>
            <a:r>
              <a:rPr lang="en-US" sz="1600" dirty="0"/>
              <a:t>Schaffner: _____________.</a:t>
            </a:r>
          </a:p>
          <a:p>
            <a:pPr marL="0"/>
            <a:r>
              <a:rPr lang="en-US" sz="1600" dirty="0"/>
              <a:t>Marie: Dann </a:t>
            </a:r>
            <a:r>
              <a:rPr lang="en-US" sz="1600" dirty="0" err="1"/>
              <a:t>hol</a:t>
            </a:r>
            <a:r>
              <a:rPr lang="en-US" sz="1600" dirty="0"/>
              <a:t> ich </a:t>
            </a:r>
            <a:r>
              <a:rPr lang="en-US" sz="1600" dirty="0" err="1"/>
              <a:t>mir</a:t>
            </a:r>
            <a:r>
              <a:rPr lang="en-US" sz="1600" dirty="0"/>
              <a:t> </a:t>
            </a:r>
            <a:r>
              <a:rPr lang="en-US" sz="1600" dirty="0" err="1"/>
              <a:t>gleich</a:t>
            </a:r>
            <a:r>
              <a:rPr lang="en-US" sz="1600" dirty="0"/>
              <a:t> mal </a:t>
            </a:r>
            <a:r>
              <a:rPr lang="en-US" sz="1600" dirty="0" err="1"/>
              <a:t>einen</a:t>
            </a:r>
            <a:r>
              <a:rPr lang="en-US" sz="1600" dirty="0"/>
              <a:t>.  ________________.</a:t>
            </a:r>
          </a:p>
          <a:p>
            <a:pPr marL="0"/>
            <a:r>
              <a:rPr lang="en-US" sz="1600" dirty="0"/>
              <a:t>Tobias: </a:t>
            </a:r>
            <a:r>
              <a:rPr lang="en-US" sz="1600" dirty="0" err="1"/>
              <a:t>Natürlich</a:t>
            </a:r>
            <a:r>
              <a:rPr lang="en-US" sz="1600" dirty="0"/>
              <a:t>. </a:t>
            </a:r>
          </a:p>
          <a:p>
            <a:endParaRPr lang="de-DE" sz="9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FC61E383-27DC-46BC-B106-A72866F46AEC}"/>
              </a:ext>
            </a:extLst>
          </p:cNvPr>
          <p:cNvSpPr txBox="1"/>
          <p:nvPr/>
        </p:nvSpPr>
        <p:spPr>
          <a:xfrm>
            <a:off x="7422741" y="4965700"/>
            <a:ext cx="4055084" cy="21390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de-DE" dirty="0"/>
              <a:t>Ja, der zweite Wagon ist ein Speisewagen</a:t>
            </a:r>
          </a:p>
          <a:p>
            <a:pPr>
              <a:spcAft>
                <a:spcPts val="600"/>
              </a:spcAft>
            </a:pPr>
            <a:r>
              <a:rPr lang="de-DE" dirty="0"/>
              <a:t>Hallo. Ihre Fahrkarten, bitte.  </a:t>
            </a:r>
          </a:p>
          <a:p>
            <a:pPr>
              <a:spcAft>
                <a:spcPts val="600"/>
              </a:spcAft>
            </a:pPr>
            <a:r>
              <a:rPr lang="de-DE" dirty="0"/>
              <a:t>Können Sie auf mein Fahrrad aufpassen?</a:t>
            </a:r>
          </a:p>
          <a:p>
            <a:pPr>
              <a:spcAft>
                <a:spcPts val="600"/>
              </a:spcAft>
            </a:pPr>
            <a:r>
              <a:rPr lang="de-DE" dirty="0"/>
              <a:t>Meine Fahrradkarte habe ich hier. </a:t>
            </a:r>
          </a:p>
          <a:p>
            <a:pPr>
              <a:spcAft>
                <a:spcPts val="600"/>
              </a:spcAft>
            </a:pPr>
            <a:endParaRPr lang="de-DE" dirty="0"/>
          </a:p>
          <a:p>
            <a:pPr>
              <a:spcAft>
                <a:spcPts val="600"/>
              </a:spcAft>
            </a:pPr>
            <a:endParaRPr lang="de-DE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7339131C-11FC-429F-85CC-7B20C2C3AF83}"/>
              </a:ext>
            </a:extLst>
          </p:cNvPr>
          <p:cNvSpPr txBox="1"/>
          <p:nvPr/>
        </p:nvSpPr>
        <p:spPr>
          <a:xfrm>
            <a:off x="371094" y="532487"/>
            <a:ext cx="520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Gruppenarbeit</a:t>
            </a:r>
            <a:r>
              <a:rPr lang="de-DE" dirty="0"/>
              <a:t>. Welcher Satz im grünen Kasten passt?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64690516-2342-4B7A-AB6B-DA3016E87DD2}"/>
              </a:ext>
            </a:extLst>
          </p:cNvPr>
          <p:cNvSpPr/>
          <p:nvPr/>
        </p:nvSpPr>
        <p:spPr>
          <a:xfrm>
            <a:off x="7248777" y="4849621"/>
            <a:ext cx="4305300" cy="1501202"/>
          </a:xfrm>
          <a:prstGeom prst="rect">
            <a:avLst/>
          </a:prstGeom>
          <a:solidFill>
            <a:srgbClr val="92D050">
              <a:alpha val="37000"/>
            </a:srgb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52FA2EEB-EB16-41B5-AB9E-66B10AC3B97A}"/>
              </a:ext>
            </a:extLst>
          </p:cNvPr>
          <p:cNvSpPr txBox="1"/>
          <p:nvPr/>
        </p:nvSpPr>
        <p:spPr>
          <a:xfrm>
            <a:off x="10864850" y="6617900"/>
            <a:ext cx="13784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i="1" dirty="0"/>
              <a:t>Bild von pixabay.de</a:t>
            </a:r>
          </a:p>
        </p:txBody>
      </p:sp>
    </p:spTree>
    <p:extLst>
      <p:ext uri="{BB962C8B-B14F-4D97-AF65-F5344CB8AC3E}">
        <p14:creationId xmlns:p14="http://schemas.microsoft.com/office/powerpoint/2010/main" val="4053751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488</Words>
  <Application>Microsoft Office PowerPoint</Application>
  <PresentationFormat>Breitbild</PresentationFormat>
  <Paragraphs>111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Office</vt:lpstr>
      <vt:lpstr>Verkehrsmittel und Mobilität</vt:lpstr>
      <vt:lpstr>PowerPoint-Präsentation</vt:lpstr>
      <vt:lpstr>Herzlich Wilkommen!</vt:lpstr>
      <vt:lpstr>Wie geht es euch?</vt:lpstr>
      <vt:lpstr>Mit welchen Verkehrsmitteln reist du gern? </vt:lpstr>
      <vt:lpstr>Mit welchen Verkehrsmitteln reist du oft/selten/nie? </vt:lpstr>
      <vt:lpstr>Wie kommst du zur Universität? 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Verkehrsmittel und Mobilität</dc:title>
  <dc:creator>kerstin Heinl</dc:creator>
  <cp:lastModifiedBy>kerstin Heinl</cp:lastModifiedBy>
  <cp:revision>5</cp:revision>
  <dcterms:created xsi:type="dcterms:W3CDTF">2020-05-18T12:55:53Z</dcterms:created>
  <dcterms:modified xsi:type="dcterms:W3CDTF">2020-11-21T12:41:45Z</dcterms:modified>
</cp:coreProperties>
</file>