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uber, Alice" initials="GA" lastIdx="17" clrIdx="0">
    <p:extLst>
      <p:ext uri="{19B8F6BF-5375-455C-9EA6-DF929625EA0E}">
        <p15:presenceInfo xmlns:p15="http://schemas.microsoft.com/office/powerpoint/2012/main" userId="S-1-5-21-3638028910-208916463-1810113890-551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995794-C8CF-415C-AC57-61CD2DA953F9}" v="1" dt="2020-04-25T07:16:10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E157-3CF2-4873-A48D-D48593F124EA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76A1E-0F55-4DA7-9B72-131FF66E67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67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76A1E-0F55-4DA7-9B72-131FF66E67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427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Komma</a:t>
            </a:r>
            <a:r>
              <a:rPr lang="de-DE" baseline="0" dirty="0"/>
              <a:t> gesetzt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F76A1E-0F55-4DA7-9B72-131FF66E67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98194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F76A1E-0F55-4DA7-9B72-131FF66E67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313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06F98C-9A74-42B7-8B37-2B96353D51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468AE9-9D73-4E4C-91FA-1E632C872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5D63F0-77E4-425E-A3A3-AFCD66D85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DC58AE-B0BB-450F-96C3-FCD13ECA2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D394B2-1ABD-47CB-854F-BB7E59F2E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223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C003FB-C458-4FBF-9B14-5C8858599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CE7F24B-D3F3-4F30-B134-FE105FE03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754A6AC-6599-40F4-A6B1-EC618D797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F6581F-3993-4C5E-805E-0AC0F400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41075D-B965-4F12-B750-81E342784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699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04538DF-18D3-41EE-BCC2-8D79C38DD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003AFCE-EBF2-4394-B470-A51151636B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4CD71E-4D8C-411A-AC26-B4CFA7083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8D81E7-F06E-47F5-A7C1-13C8B303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918719-B9F8-4DD8-B390-833617E17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3261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E30F9-1898-4A77-949A-66CA7B007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0F2D4F8-601A-4088-AB8A-6CAA35B804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166A1B-25FE-4F37-9015-C2E4F866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44257C3-A683-4C21-B27D-CF6CC7A22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99270E-05A0-46F5-B109-88C05D693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956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EEE240-2853-47FE-8FCE-60E19049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6EACCB3-0C43-47C3-A7C6-5A54D76CA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4C41CC-382E-4C2F-8118-9F81A3605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6B5D781-0443-4349-B06B-344134C8D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766251-CF3F-40F3-A1F2-604EB5227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98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06B9E-6AA5-4B5F-B5E7-6358E30A6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E3A409-7276-4D24-AAB1-5A9A048107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4CFC6B4-9551-442E-8D7A-B17A1EEA31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CF3A197-CC5D-4FD6-9277-6D16BD86F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BDE514A-8CF0-4CF7-AF52-FF7191E60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E5299B-E6D8-41B4-9655-7E39838E5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079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185DBD-5BCC-40AF-99ED-95023F91D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E6DD28-36EF-474F-95FC-B0EE33B26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19508F4-2170-4160-B46F-361C77497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88C93E3-23B1-49A2-A64C-409E666839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6CBC5F1-40C8-4E76-979C-072D57F16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CA06733-CF28-4DE3-8D75-C990C0E42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2C664C9-1881-4E42-83D5-92CF58DB7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200578D-D92E-4F97-9CD3-E972320DC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24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1F2B60-0954-4068-AEF2-972AC063F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ABE45A2-9C56-4262-8860-33A127CC2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33F88DC-E1AF-4FBA-8D72-A967A06D7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2B0598-BE7F-4482-B744-DFA4444E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49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A0E3C44-D0D9-4980-8388-D90B4D13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65215D3-9404-41EB-8EE2-F26D58E0C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B510FF5-E661-41CA-92E5-C971584AB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094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96F91-8FB7-481B-B0E4-E32177F67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4504C1-73B9-4959-9674-ABF0F8209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E03A66-D391-478F-B980-18FBD92486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3239B1B-DD98-48AE-999B-499715B76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0382252-1F39-4197-BF5E-B651959C5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12B721-BFD6-4A60-85AD-9E97A56BB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397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82B09E-F005-4939-9795-536F046A1D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096C0D-16CA-40F1-BF5E-8A9F26F926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7315853-1BD4-4B45-8470-242E88221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3BC9113-2F48-4EB8-885D-B371B7481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EBA86FA-88A1-404A-90FF-1940DF7F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532AE36-5FAF-45B6-B4FB-3760B43BB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56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D0FF92D-BAEC-474D-9212-9800E534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0D9EB8-8397-4D68-BA47-A4C9C3954C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AF070FE-B16D-40F1-ADFA-90D524C5EB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209B6-D33B-468B-AEDC-DA50475FAAE6}" type="datetimeFigureOut">
              <a:rPr lang="de-DE" smtClean="0"/>
              <a:t>22.12.2020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566420F-747B-46DC-984A-B59DF0101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7F34ADB-33FE-48E2-8A6A-04D12963D1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848F-B912-43FF-B716-51D085B3335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614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17" Type="http://schemas.openxmlformats.org/officeDocument/2006/relationships/image" Target="../media/image28.sv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6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Parkszenerie">
            <a:extLst>
              <a:ext uri="{FF2B5EF4-FFF2-40B4-BE49-F238E27FC236}">
                <a16:creationId xmlns:a16="http://schemas.microsoft.com/office/drawing/2014/main" id="{B7B42B45-379F-4AA3-8B77-9A80D5BFA6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37684" y="346167"/>
            <a:ext cx="1588946" cy="1588946"/>
          </a:xfrm>
          <a:prstGeom prst="rect">
            <a:avLst/>
          </a:prstGeom>
        </p:spPr>
      </p:pic>
      <p:pic>
        <p:nvPicPr>
          <p:cNvPr id="1026" name="Picture 2" descr="Logovorlagen - Hochschule Heilbronn">
            <a:extLst>
              <a:ext uri="{FF2B5EF4-FFF2-40B4-BE49-F238E27FC236}">
                <a16:creationId xmlns:a16="http://schemas.microsoft.com/office/drawing/2014/main" id="{DD24DA82-3A19-4DEF-9A3D-2D9230006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84208" y="360210"/>
            <a:ext cx="3251032" cy="151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Grafik 34">
            <a:extLst>
              <a:ext uri="{FF2B5EF4-FFF2-40B4-BE49-F238E27FC236}">
                <a16:creationId xmlns:a16="http://schemas.microsoft.com/office/drawing/2014/main" id="{D7778127-5E4B-4069-81D0-653A0879735A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636" y="358847"/>
            <a:ext cx="3520438" cy="1522588"/>
          </a:xfrm>
          <a:prstGeom prst="rect">
            <a:avLst/>
          </a:prstGeom>
        </p:spPr>
      </p:pic>
      <p:pic>
        <p:nvPicPr>
          <p:cNvPr id="11" name="Grafik 10" descr="Notenschrift">
            <a:extLst>
              <a:ext uri="{FF2B5EF4-FFF2-40B4-BE49-F238E27FC236}">
                <a16:creationId xmlns:a16="http://schemas.microsoft.com/office/drawing/2014/main" id="{9FB26034-8D48-4F67-88CF-79DAB3DFD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37689" y="2639045"/>
            <a:ext cx="1588934" cy="1588934"/>
          </a:xfrm>
          <a:prstGeom prst="rect">
            <a:avLst/>
          </a:prstGeom>
        </p:spPr>
      </p:pic>
      <p:pic>
        <p:nvPicPr>
          <p:cNvPr id="7" name="Grafik 6" descr="Radfahren">
            <a:extLst>
              <a:ext uri="{FF2B5EF4-FFF2-40B4-BE49-F238E27FC236}">
                <a16:creationId xmlns:a16="http://schemas.microsoft.com/office/drawing/2014/main" id="{0C0A28E1-5D03-4BAD-9CD9-5F558852315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239242" y="4930536"/>
            <a:ext cx="1582664" cy="1582664"/>
          </a:xfrm>
          <a:prstGeom prst="rect">
            <a:avLst/>
          </a:prstGeom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A5A17FC0-D416-4C8B-A9E6-5924D352B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495" y="2300641"/>
            <a:ext cx="8124506" cy="455736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D4B8169-7A01-4467-892A-9996D273D0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7256" y="2916520"/>
            <a:ext cx="6465287" cy="2309364"/>
          </a:xfrm>
        </p:spPr>
        <p:txBody>
          <a:bodyPr>
            <a:normAutofit/>
          </a:bodyPr>
          <a:lstStyle/>
          <a:p>
            <a:pPr algn="l"/>
            <a:r>
              <a:rPr lang="de-DE" sz="4800" b="1">
                <a:solidFill>
                  <a:srgbClr val="FFFFFF"/>
                </a:solidFill>
              </a:rPr>
              <a:t>Freizeit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44A167D-ACB6-4E49-8379-B21BAF033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57256" y="5446617"/>
            <a:ext cx="6465286" cy="523776"/>
          </a:xfrm>
        </p:spPr>
        <p:txBody>
          <a:bodyPr>
            <a:normAutofit/>
          </a:bodyPr>
          <a:lstStyle/>
          <a:p>
            <a:pPr algn="l"/>
            <a:r>
              <a:rPr lang="de-DE" sz="2000">
                <a:solidFill>
                  <a:srgbClr val="FFFFFF"/>
                </a:solidFill>
              </a:rPr>
              <a:t>Informationen bekommen, verstehen und geben</a:t>
            </a:r>
          </a:p>
          <a:p>
            <a:pPr algn="l"/>
            <a:endParaRPr lang="de-DE" sz="2000">
              <a:solidFill>
                <a:srgbClr val="FFFFFF"/>
              </a:solidFill>
            </a:endParaRP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982DC870-E8E5-4050-B10C-CC24FC67E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2285774"/>
            <a:ext cx="12188952" cy="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FF76A74F-C283-4DED-BD4D-086753B7CB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0" y="4571548"/>
            <a:ext cx="4064320" cy="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3B2791FB-B2F7-4BBE-B8D8-74C37FF9E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64319" y="-680"/>
            <a:ext cx="0" cy="6858003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891B5DE-6811-4844-BB18-472A3F360E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20742" y="-680"/>
            <a:ext cx="0" cy="2240280"/>
          </a:xfrm>
          <a:prstGeom prst="line">
            <a:avLst/>
          </a:prstGeom>
          <a:ln w="101600">
            <a:solidFill>
              <a:srgbClr val="4040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77A9CA3A-7216-41E0-B3CD-058077FD3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46931" y="5336249"/>
            <a:ext cx="5486400" cy="0"/>
          </a:xfrm>
          <a:prstGeom prst="line">
            <a:avLst/>
          </a:prstGeom>
          <a:ln w="15875">
            <a:solidFill>
              <a:srgbClr val="FFFFFF">
                <a:alpha val="75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835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D2F91A-AC4A-454D-959A-E7A208537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9498" y="908344"/>
            <a:ext cx="5244301" cy="1538130"/>
          </a:xfrm>
        </p:spPr>
        <p:txBody>
          <a:bodyPr>
            <a:normAutofit/>
          </a:bodyPr>
          <a:lstStyle/>
          <a:p>
            <a:r>
              <a:rPr lang="de-DE" b="1" dirty="0">
                <a:solidFill>
                  <a:schemeClr val="accent6"/>
                </a:solidFill>
              </a:rPr>
              <a:t>Audiocheck</a:t>
            </a:r>
          </a:p>
        </p:txBody>
      </p:sp>
      <p:sp>
        <p:nvSpPr>
          <p:cNvPr id="13" name="Freeform 6">
            <a:extLst>
              <a:ext uri="{FF2B5EF4-FFF2-40B4-BE49-F238E27FC236}">
                <a16:creationId xmlns:a16="http://schemas.microsoft.com/office/drawing/2014/main" id="{B6C29DB0-17E9-42FF-986E-0B7F493F4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199584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115AD956-A5B6-4760-B8B2-11E2DF6B02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4" name="Grafik 3" descr="Callcenter">
            <a:extLst>
              <a:ext uri="{FF2B5EF4-FFF2-40B4-BE49-F238E27FC236}">
                <a16:creationId xmlns:a16="http://schemas.microsoft.com/office/drawing/2014/main" id="{792DBCE8-F104-4521-B381-69086AA84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80173" y="1790732"/>
            <a:ext cx="3267942" cy="3267942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2728228-8EF8-4AF4-A260-DC4983B92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1158" y="2706865"/>
            <a:ext cx="5383652" cy="3470097"/>
          </a:xfrm>
        </p:spPr>
        <p:txBody>
          <a:bodyPr>
            <a:normAutofit/>
          </a:bodyPr>
          <a:lstStyle/>
          <a:p>
            <a:r>
              <a:rPr lang="de-DE" sz="2400" dirty="0"/>
              <a:t>Headset?</a:t>
            </a:r>
          </a:p>
          <a:p>
            <a:r>
              <a:rPr lang="de-DE" sz="2400" dirty="0"/>
              <a:t>Sprechen?</a:t>
            </a:r>
          </a:p>
          <a:p>
            <a:r>
              <a:rPr lang="de-DE" sz="2400" dirty="0"/>
              <a:t>Ton?</a:t>
            </a:r>
          </a:p>
          <a:p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097548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B6D153-1F99-4928-AF51-10AF6D87D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811" y="1573586"/>
            <a:ext cx="9122584" cy="1325563"/>
          </a:xfrm>
        </p:spPr>
        <p:txBody>
          <a:bodyPr>
            <a:normAutofit/>
          </a:bodyPr>
          <a:lstStyle/>
          <a:p>
            <a:r>
              <a:rPr lang="de-DE" b="1" dirty="0"/>
              <a:t>Herzlich Willkommen!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19207-7D9B-448F-899A-EB5419B8B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1811" y="3060017"/>
            <a:ext cx="6066118" cy="2438546"/>
          </a:xfrm>
        </p:spPr>
        <p:txBody>
          <a:bodyPr>
            <a:normAutofit/>
          </a:bodyPr>
          <a:lstStyle/>
          <a:p>
            <a:r>
              <a:rPr lang="de-DE" sz="1700" b="1" dirty="0">
                <a:solidFill>
                  <a:schemeClr val="accent6"/>
                </a:solidFill>
              </a:rPr>
              <a:t>Lernziele:</a:t>
            </a:r>
          </a:p>
          <a:p>
            <a:pPr marL="0" indent="0">
              <a:buNone/>
            </a:pPr>
            <a:r>
              <a:rPr lang="de-DE" sz="1700" dirty="0"/>
              <a:t> - Informationen im Kontext Freizeit erfragen, verstehen und geben.</a:t>
            </a:r>
          </a:p>
          <a:p>
            <a:pPr marL="0" indent="0">
              <a:buNone/>
            </a:pPr>
            <a:endParaRPr lang="de-DE" sz="1700" dirty="0"/>
          </a:p>
          <a:p>
            <a:r>
              <a:rPr lang="de-DE" sz="1700" b="1" dirty="0">
                <a:solidFill>
                  <a:schemeClr val="accent6"/>
                </a:solidFill>
              </a:rPr>
              <a:t>Ablauf:</a:t>
            </a:r>
          </a:p>
          <a:p>
            <a:pPr marL="0" lvl="0" indent="0">
              <a:buNone/>
            </a:pPr>
            <a:r>
              <a:rPr lang="de-DE" sz="1700" dirty="0"/>
              <a:t>- Gruppendiskussion über das Thema.</a:t>
            </a:r>
          </a:p>
          <a:p>
            <a:pPr marL="0" lvl="0" indent="0">
              <a:buNone/>
            </a:pPr>
            <a:r>
              <a:rPr lang="de-DE" sz="1700" dirty="0"/>
              <a:t>- Rollenspiel Dialog zum Thema in Arbeitsgruppenräumen.</a:t>
            </a:r>
          </a:p>
          <a:p>
            <a:endParaRPr lang="de-DE" sz="1700" dirty="0"/>
          </a:p>
          <a:p>
            <a:pPr marL="0" indent="0">
              <a:buNone/>
            </a:pPr>
            <a:endParaRPr lang="de-DE" sz="1700" dirty="0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A9616D99-AEFB-4C95-84EF-5DEC698D92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52858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5" name="Freeform 6">
            <a:extLst>
              <a:ext uri="{FF2B5EF4-FFF2-40B4-BE49-F238E27FC236}">
                <a16:creationId xmlns:a16="http://schemas.microsoft.com/office/drawing/2014/main" id="{D0F97023-F626-4FC5-8C2D-753B5C7F4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rgbClr val="4C4C4C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Grafik 4" descr="Klassenzimmer">
            <a:extLst>
              <a:ext uri="{FF2B5EF4-FFF2-40B4-BE49-F238E27FC236}">
                <a16:creationId xmlns:a16="http://schemas.microsoft.com/office/drawing/2014/main" id="{01D8283D-9F29-46C2-9886-EAAC52CDC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25899" y="3191551"/>
            <a:ext cx="2194559" cy="2194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93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F4209EE6-922E-445F-BDA3-269C6608BF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3" name="Rectangle 136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4716089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00ECB9-68C7-4CCE-B30C-D633B2EC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89" y="4816862"/>
            <a:ext cx="7249329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Was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machen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Sie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gern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in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Ihrer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Freizeit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?</a:t>
            </a:r>
          </a:p>
        </p:txBody>
      </p:sp>
      <p:sp>
        <p:nvSpPr>
          <p:cNvPr id="144" name="Rectangle 138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5175711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5" name="Rectangle 140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5478551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nhaltsplatzhalter 4" descr="Schwimmen">
            <a:extLst>
              <a:ext uri="{FF2B5EF4-FFF2-40B4-BE49-F238E27FC236}">
                <a16:creationId xmlns:a16="http://schemas.microsoft.com/office/drawing/2014/main" id="{BD8B83C9-604F-400A-8E87-D4E929222D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28954" y="2493974"/>
            <a:ext cx="1998663" cy="1998663"/>
          </a:xfrm>
        </p:spPr>
      </p:pic>
      <p:pic>
        <p:nvPicPr>
          <p:cNvPr id="7" name="Grafik 6" descr="Tanzen">
            <a:extLst>
              <a:ext uri="{FF2B5EF4-FFF2-40B4-BE49-F238E27FC236}">
                <a16:creationId xmlns:a16="http://schemas.microsoft.com/office/drawing/2014/main" id="{ACA9F34A-39F9-4C0E-981B-5D79DB6E7FF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69107" y="301384"/>
            <a:ext cx="1784536" cy="1784536"/>
          </a:xfrm>
          <a:prstGeom prst="rect">
            <a:avLst/>
          </a:prstGeom>
        </p:spPr>
      </p:pic>
      <p:pic>
        <p:nvPicPr>
          <p:cNvPr id="9" name="Grafik 8" descr="Bücher">
            <a:extLst>
              <a:ext uri="{FF2B5EF4-FFF2-40B4-BE49-F238E27FC236}">
                <a16:creationId xmlns:a16="http://schemas.microsoft.com/office/drawing/2014/main" id="{E72C16A0-D58B-4534-9A61-D847892FBF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319963" y="406805"/>
            <a:ext cx="1701177" cy="1701177"/>
          </a:xfrm>
          <a:prstGeom prst="rect">
            <a:avLst/>
          </a:prstGeom>
        </p:spPr>
      </p:pic>
      <p:pic>
        <p:nvPicPr>
          <p:cNvPr id="11" name="Grafik 10" descr="Koch">
            <a:extLst>
              <a:ext uri="{FF2B5EF4-FFF2-40B4-BE49-F238E27FC236}">
                <a16:creationId xmlns:a16="http://schemas.microsoft.com/office/drawing/2014/main" id="{6A80DA26-9F4F-44E5-8C32-53399ACC983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115479" y="2743829"/>
            <a:ext cx="1573149" cy="1573149"/>
          </a:xfrm>
          <a:prstGeom prst="rect">
            <a:avLst/>
          </a:prstGeom>
        </p:spPr>
      </p:pic>
      <p:pic>
        <p:nvPicPr>
          <p:cNvPr id="13" name="Grafik 12" descr="DJ">
            <a:extLst>
              <a:ext uri="{FF2B5EF4-FFF2-40B4-BE49-F238E27FC236}">
                <a16:creationId xmlns:a16="http://schemas.microsoft.com/office/drawing/2014/main" id="{2E7B271E-58D3-45A3-837F-B47460231E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987460" y="454283"/>
            <a:ext cx="1631637" cy="1631637"/>
          </a:xfrm>
          <a:prstGeom prst="rect">
            <a:avLst/>
          </a:prstGeom>
        </p:spPr>
      </p:pic>
      <p:pic>
        <p:nvPicPr>
          <p:cNvPr id="15" name="Grafik 14" descr="Laufen">
            <a:extLst>
              <a:ext uri="{FF2B5EF4-FFF2-40B4-BE49-F238E27FC236}">
                <a16:creationId xmlns:a16="http://schemas.microsoft.com/office/drawing/2014/main" id="{5CD5BC12-1630-41FD-A63A-57DA1E9D853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41609" y="2706227"/>
            <a:ext cx="1579597" cy="1579597"/>
          </a:xfrm>
          <a:prstGeom prst="rect">
            <a:avLst/>
          </a:prstGeom>
        </p:spPr>
      </p:pic>
      <p:pic>
        <p:nvPicPr>
          <p:cNvPr id="17" name="Grafik 16" descr="Flugzeug">
            <a:extLst>
              <a:ext uri="{FF2B5EF4-FFF2-40B4-BE49-F238E27FC236}">
                <a16:creationId xmlns:a16="http://schemas.microsoft.com/office/drawing/2014/main" id="{61051655-979A-4F85-A332-6651CE07E71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65154" y="2700786"/>
            <a:ext cx="1585038" cy="1585038"/>
          </a:xfrm>
          <a:prstGeom prst="rect">
            <a:avLst/>
          </a:prstGeom>
        </p:spPr>
      </p:pic>
      <p:pic>
        <p:nvPicPr>
          <p:cNvPr id="19" name="Grafik 18" descr="Kamera">
            <a:extLst>
              <a:ext uri="{FF2B5EF4-FFF2-40B4-BE49-F238E27FC236}">
                <a16:creationId xmlns:a16="http://schemas.microsoft.com/office/drawing/2014/main" id="{48D55988-C629-4C49-9D7A-F19B13AACD5F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585417" y="581764"/>
            <a:ext cx="1504156" cy="1504156"/>
          </a:xfrm>
          <a:prstGeom prst="rect">
            <a:avLst/>
          </a:prstGeom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4368DB8C-D612-4D66-8DC6-AC0111743D0E}"/>
              </a:ext>
            </a:extLst>
          </p:cNvPr>
          <p:cNvSpPr txBox="1"/>
          <p:nvPr/>
        </p:nvSpPr>
        <p:spPr>
          <a:xfrm>
            <a:off x="9585417" y="2277222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fotografieren</a:t>
            </a:r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9ADC1F0A-0746-4823-8780-A68D69ED9932}"/>
              </a:ext>
            </a:extLst>
          </p:cNvPr>
          <p:cNvSpPr txBox="1"/>
          <p:nvPr/>
        </p:nvSpPr>
        <p:spPr>
          <a:xfrm>
            <a:off x="2024445" y="2219483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tanzen</a:t>
            </a:r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487A0EFD-4AEC-4A36-B9B7-E2A76C3E4459}"/>
              </a:ext>
            </a:extLst>
          </p:cNvPr>
          <p:cNvSpPr txBox="1"/>
          <p:nvPr/>
        </p:nvSpPr>
        <p:spPr>
          <a:xfrm>
            <a:off x="4805392" y="2219483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lesen</a:t>
            </a:r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3716FDB5-5BE4-4FB2-87CE-E835218F20A1}"/>
              </a:ext>
            </a:extLst>
          </p:cNvPr>
          <p:cNvSpPr txBox="1"/>
          <p:nvPr/>
        </p:nvSpPr>
        <p:spPr>
          <a:xfrm>
            <a:off x="816648" y="4153696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joggen</a:t>
            </a:r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97D3FBE2-17ED-4C3E-8FFB-CDE872444525}"/>
              </a:ext>
            </a:extLst>
          </p:cNvPr>
          <p:cNvSpPr txBox="1"/>
          <p:nvPr/>
        </p:nvSpPr>
        <p:spPr>
          <a:xfrm>
            <a:off x="7174120" y="2277222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Musik hören</a:t>
            </a:r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2355389C-2482-4715-8669-C180FF4CE01A}"/>
              </a:ext>
            </a:extLst>
          </p:cNvPr>
          <p:cNvSpPr txBox="1"/>
          <p:nvPr/>
        </p:nvSpPr>
        <p:spPr>
          <a:xfrm>
            <a:off x="3480181" y="4171098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kochen</a:t>
            </a:r>
          </a:p>
        </p:txBody>
      </p:sp>
      <p:sp>
        <p:nvSpPr>
          <p:cNvPr id="108" name="Textfeld 107">
            <a:extLst>
              <a:ext uri="{FF2B5EF4-FFF2-40B4-BE49-F238E27FC236}">
                <a16:creationId xmlns:a16="http://schemas.microsoft.com/office/drawing/2014/main" id="{89A93A8B-CF5E-4524-B72F-5241EADEA887}"/>
              </a:ext>
            </a:extLst>
          </p:cNvPr>
          <p:cNvSpPr txBox="1"/>
          <p:nvPr/>
        </p:nvSpPr>
        <p:spPr>
          <a:xfrm>
            <a:off x="6037730" y="4153696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schwimmen</a:t>
            </a:r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326F1ED1-A089-4E7C-87CF-39E10042EA69}"/>
              </a:ext>
            </a:extLst>
          </p:cNvPr>
          <p:cNvSpPr txBox="1"/>
          <p:nvPr/>
        </p:nvSpPr>
        <p:spPr>
          <a:xfrm>
            <a:off x="8735362" y="4232027"/>
            <a:ext cx="2182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reisen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F31F060-DD09-4CD9-9D0B-F0C266DF0864}"/>
              </a:ext>
            </a:extLst>
          </p:cNvPr>
          <p:cNvSpPr txBox="1"/>
          <p:nvPr/>
        </p:nvSpPr>
        <p:spPr>
          <a:xfrm>
            <a:off x="10649416" y="2893140"/>
            <a:ext cx="5360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6548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761D60-F3E8-42C0-A11F-B82787C98506}"/>
              </a:ext>
            </a:extLst>
          </p:cNvPr>
          <p:cNvSpPr txBox="1"/>
          <p:nvPr/>
        </p:nvSpPr>
        <p:spPr>
          <a:xfrm>
            <a:off x="838200" y="6318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Arbeiten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Sie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mit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4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einem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Partner. </a:t>
            </a:r>
            <a:endParaRPr lang="en-US" sz="4400" strike="sngStrike" kern="1200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" name="Textfeld 3">
            <a:extLst>
              <a:ext uri="{FF2B5EF4-FFF2-40B4-BE49-F238E27FC236}">
                <a16:creationId xmlns:a16="http://schemas.microsoft.com/office/drawing/2014/main" id="{FFAA319B-DFEB-4002-8D87-297EA9D56C83}"/>
              </a:ext>
            </a:extLst>
          </p:cNvPr>
          <p:cNvSpPr txBox="1"/>
          <p:nvPr/>
        </p:nvSpPr>
        <p:spPr>
          <a:xfrm>
            <a:off x="838200" y="2057400"/>
            <a:ext cx="10515600" cy="3871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Lisa: Hey Markus! Hast du es </a:t>
            </a:r>
            <a:r>
              <a:rPr lang="en-US" sz="1700" dirty="0" err="1"/>
              <a:t>schon</a:t>
            </a:r>
            <a:r>
              <a:rPr lang="en-US" sz="1700" dirty="0"/>
              <a:t> </a:t>
            </a:r>
            <a:r>
              <a:rPr lang="en-US" sz="1700" dirty="0" err="1"/>
              <a:t>gehört</a:t>
            </a:r>
            <a:r>
              <a:rPr lang="en-US" sz="1700" dirty="0"/>
              <a:t>? Rihanna </a:t>
            </a:r>
            <a:r>
              <a:rPr lang="en-US" sz="1700" dirty="0" err="1"/>
              <a:t>kommt</a:t>
            </a:r>
            <a:r>
              <a:rPr lang="en-US" sz="1700" dirty="0"/>
              <a:t> bald in </a:t>
            </a:r>
            <a:r>
              <a:rPr lang="en-US" sz="1700" dirty="0" err="1"/>
              <a:t>unsere</a:t>
            </a:r>
            <a:r>
              <a:rPr lang="en-US" sz="1700" dirty="0"/>
              <a:t> Stadt!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     </a:t>
            </a:r>
            <a:r>
              <a:rPr lang="en-US" sz="1700" dirty="0" err="1"/>
              <a:t>Sollen</a:t>
            </a:r>
            <a:r>
              <a:rPr lang="en-US" sz="1700" dirty="0"/>
              <a:t> </a:t>
            </a:r>
            <a:r>
              <a:rPr lang="en-US" sz="1700" dirty="0" err="1"/>
              <a:t>wir</a:t>
            </a:r>
            <a:r>
              <a:rPr lang="en-US" sz="1700" dirty="0"/>
              <a:t> </a:t>
            </a:r>
            <a:r>
              <a:rPr lang="en-US" sz="1700" dirty="0" err="1"/>
              <a:t>zusammen</a:t>
            </a:r>
            <a:r>
              <a:rPr lang="en-US" sz="1700" dirty="0"/>
              <a:t> </a:t>
            </a:r>
            <a:r>
              <a:rPr lang="en-US" sz="1700" dirty="0" err="1"/>
              <a:t>ihr</a:t>
            </a:r>
            <a:r>
              <a:rPr lang="en-US" sz="1700" dirty="0"/>
              <a:t> </a:t>
            </a:r>
            <a:r>
              <a:rPr lang="en-US" sz="1700" dirty="0" err="1"/>
              <a:t>Konzert</a:t>
            </a:r>
            <a:r>
              <a:rPr lang="en-US" sz="1700" dirty="0"/>
              <a:t> </a:t>
            </a:r>
            <a:r>
              <a:rPr lang="en-US" sz="1700" dirty="0" err="1"/>
              <a:t>besuchen</a:t>
            </a:r>
            <a:r>
              <a:rPr lang="en-US" sz="1700" dirty="0"/>
              <a:t>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Markus: Nein, tut </a:t>
            </a:r>
            <a:r>
              <a:rPr lang="en-US" sz="1700" dirty="0" err="1"/>
              <a:t>mir</a:t>
            </a:r>
            <a:r>
              <a:rPr lang="en-US" sz="1700" dirty="0"/>
              <a:t> </a:t>
            </a:r>
            <a:r>
              <a:rPr lang="en-US" sz="1700" dirty="0" err="1"/>
              <a:t>leid</a:t>
            </a:r>
            <a:r>
              <a:rPr lang="en-US" sz="1700" dirty="0"/>
              <a:t>! </a:t>
            </a:r>
            <a:r>
              <a:rPr lang="en-US" sz="1700" dirty="0" err="1"/>
              <a:t>Ich</a:t>
            </a:r>
            <a:r>
              <a:rPr lang="en-US" sz="1700" dirty="0"/>
              <a:t> </a:t>
            </a:r>
            <a:r>
              <a:rPr lang="en-US" sz="1700" dirty="0" err="1"/>
              <a:t>gebe</a:t>
            </a:r>
            <a:r>
              <a:rPr lang="en-US" sz="1700" dirty="0"/>
              <a:t> </a:t>
            </a:r>
            <a:r>
              <a:rPr lang="en-US" sz="1700" dirty="0" err="1"/>
              <a:t>nicht</a:t>
            </a:r>
            <a:r>
              <a:rPr lang="en-US" sz="1700" dirty="0"/>
              <a:t> </a:t>
            </a:r>
            <a:r>
              <a:rPr lang="en-US" sz="1700" dirty="0" err="1"/>
              <a:t>gern</a:t>
            </a:r>
            <a:r>
              <a:rPr lang="en-US" sz="1700" dirty="0"/>
              <a:t> Geld </a:t>
            </a:r>
            <a:r>
              <a:rPr lang="en-US" sz="1700" dirty="0" err="1"/>
              <a:t>für</a:t>
            </a:r>
            <a:r>
              <a:rPr lang="en-US" sz="1700" dirty="0"/>
              <a:t> </a:t>
            </a:r>
            <a:r>
              <a:rPr lang="en-US" sz="1700" dirty="0" err="1"/>
              <a:t>Konzerte</a:t>
            </a:r>
            <a:r>
              <a:rPr lang="en-US" sz="1700" dirty="0"/>
              <a:t> </a:t>
            </a:r>
            <a:r>
              <a:rPr lang="en-US" sz="1700" dirty="0" err="1"/>
              <a:t>aus.</a:t>
            </a:r>
            <a:r>
              <a:rPr lang="en-US" sz="1700" dirty="0"/>
              <a:t> Ich will </a:t>
            </a:r>
            <a:r>
              <a:rPr lang="en-US" sz="1700" dirty="0" err="1"/>
              <a:t>neue</a:t>
            </a:r>
            <a:r>
              <a:rPr lang="en-US" sz="1700" dirty="0"/>
              <a:t> </a:t>
            </a:r>
            <a:r>
              <a:rPr lang="en-US" sz="1700" dirty="0" err="1"/>
              <a:t>Kulturen</a:t>
            </a:r>
            <a:r>
              <a:rPr lang="en-US" sz="1700" dirty="0"/>
              <a:t> </a:t>
            </a:r>
            <a:r>
              <a:rPr lang="en-US" sz="1700" dirty="0" err="1"/>
              <a:t>sehen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                Ich _____________ </a:t>
            </a:r>
            <a:r>
              <a:rPr lang="en-US" sz="1700" dirty="0" err="1"/>
              <a:t>lieber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Lisa:  Das </a:t>
            </a:r>
            <a:r>
              <a:rPr lang="en-US" sz="1700" dirty="0" err="1"/>
              <a:t>ist</a:t>
            </a:r>
            <a:r>
              <a:rPr lang="en-US" sz="1700" dirty="0"/>
              <a:t> </a:t>
            </a:r>
            <a:r>
              <a:rPr lang="en-US" sz="1700" dirty="0" err="1"/>
              <a:t>schön</a:t>
            </a:r>
            <a:r>
              <a:rPr lang="en-US" sz="1700" dirty="0"/>
              <a:t>. Was </a:t>
            </a:r>
            <a:r>
              <a:rPr lang="en-US" sz="1700" dirty="0" err="1"/>
              <a:t>machst</a:t>
            </a:r>
            <a:r>
              <a:rPr lang="en-US" sz="1700" dirty="0"/>
              <a:t> du auf </a:t>
            </a:r>
            <a:r>
              <a:rPr lang="en-US" sz="1700" dirty="0" err="1"/>
              <a:t>deinen</a:t>
            </a:r>
            <a:r>
              <a:rPr lang="en-US" sz="1700" dirty="0"/>
              <a:t> Reisen </a:t>
            </a:r>
            <a:r>
              <a:rPr lang="en-US" sz="1700" dirty="0" err="1"/>
              <a:t>gern</a:t>
            </a:r>
            <a:r>
              <a:rPr lang="en-US" sz="1700" dirty="0"/>
              <a:t>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Markus: Ich  _______</a:t>
            </a:r>
            <a:r>
              <a:rPr lang="en-US" sz="17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1700" dirty="0" err="1"/>
              <a:t>mit</a:t>
            </a:r>
            <a:r>
              <a:rPr lang="en-US" sz="1700" dirty="0"/>
              <a:t> </a:t>
            </a:r>
            <a:r>
              <a:rPr lang="en-US" sz="1700" dirty="0" err="1"/>
              <a:t>meiner</a:t>
            </a:r>
            <a:r>
              <a:rPr lang="en-US" sz="1700" dirty="0"/>
              <a:t> </a:t>
            </a:r>
            <a:r>
              <a:rPr lang="en-US" sz="1700" dirty="0" err="1"/>
              <a:t>neuen</a:t>
            </a:r>
            <a:r>
              <a:rPr lang="en-US" sz="1700" dirty="0"/>
              <a:t> </a:t>
            </a:r>
            <a:r>
              <a:rPr lang="en-US" sz="1700" dirty="0" err="1"/>
              <a:t>Kamera</a:t>
            </a:r>
            <a:r>
              <a:rPr lang="en-US" sz="1700" dirty="0"/>
              <a:t> </a:t>
            </a:r>
            <a:r>
              <a:rPr lang="en-US" sz="1700" dirty="0" err="1"/>
              <a:t>gern</a:t>
            </a:r>
            <a:r>
              <a:rPr lang="en-US" sz="1700" dirty="0"/>
              <a:t> und </a:t>
            </a:r>
            <a:r>
              <a:rPr lang="en-US" sz="1700" dirty="0" err="1"/>
              <a:t>schicke</a:t>
            </a:r>
            <a:r>
              <a:rPr lang="en-US" sz="1700" dirty="0"/>
              <a:t> die </a:t>
            </a:r>
            <a:r>
              <a:rPr lang="en-US" sz="1700" dirty="0" err="1"/>
              <a:t>Bilder</a:t>
            </a:r>
            <a:r>
              <a:rPr lang="en-US" sz="1700" dirty="0"/>
              <a:t> </a:t>
            </a:r>
            <a:r>
              <a:rPr lang="en-US" sz="1700" dirty="0" err="1"/>
              <a:t>dann</a:t>
            </a:r>
            <a:r>
              <a:rPr lang="en-US" sz="1700" dirty="0"/>
              <a:t> </a:t>
            </a:r>
            <a:r>
              <a:rPr lang="en-US" sz="1700" dirty="0" err="1"/>
              <a:t>meinen</a:t>
            </a:r>
            <a:r>
              <a:rPr lang="en-US" sz="1700" dirty="0"/>
              <a:t> </a:t>
            </a:r>
            <a:r>
              <a:rPr lang="en-US" sz="1700" dirty="0" err="1"/>
              <a:t>Freunden</a:t>
            </a:r>
            <a:endParaRPr lang="en-US" sz="17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700" dirty="0"/>
              <a:t>     </a:t>
            </a:r>
            <a:r>
              <a:rPr lang="en-US" sz="1700" dirty="0" err="1"/>
              <a:t>über</a:t>
            </a:r>
            <a:r>
              <a:rPr lang="en-US" sz="1700" dirty="0"/>
              <a:t> Instagram. Und du?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Lisa: Ich </a:t>
            </a:r>
            <a:r>
              <a:rPr lang="en-US" sz="1700" dirty="0" err="1"/>
              <a:t>fahre</a:t>
            </a:r>
            <a:r>
              <a:rPr lang="en-US" sz="1700" dirty="0"/>
              <a:t> am </a:t>
            </a:r>
            <a:r>
              <a:rPr lang="en-US" sz="1700" dirty="0" err="1"/>
              <a:t>liebsten</a:t>
            </a:r>
            <a:r>
              <a:rPr lang="en-US" sz="1700" dirty="0"/>
              <a:t> </a:t>
            </a:r>
            <a:r>
              <a:rPr lang="en-US" sz="1700" dirty="0" err="1"/>
              <a:t>ans</a:t>
            </a:r>
            <a:r>
              <a:rPr lang="en-US" sz="1700" dirty="0"/>
              <a:t> Meer. Ich </a:t>
            </a:r>
            <a:r>
              <a:rPr lang="en-US" sz="1700" dirty="0" err="1"/>
              <a:t>liebe</a:t>
            </a:r>
            <a:r>
              <a:rPr lang="en-US" sz="1700" dirty="0"/>
              <a:t> das Wasser. Ich </a:t>
            </a:r>
            <a:r>
              <a:rPr lang="en-US" sz="1700" dirty="0" err="1"/>
              <a:t>gehe</a:t>
            </a:r>
            <a:r>
              <a:rPr lang="en-US" sz="1700" dirty="0"/>
              <a:t> </a:t>
            </a:r>
            <a:r>
              <a:rPr lang="en-US" sz="1700" dirty="0" err="1"/>
              <a:t>gern</a:t>
            </a:r>
            <a:r>
              <a:rPr lang="en-US" sz="1700" dirty="0"/>
              <a:t> ___________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Markus: Ich </a:t>
            </a:r>
            <a:r>
              <a:rPr lang="en-US" sz="1700" dirty="0" err="1"/>
              <a:t>kenne</a:t>
            </a:r>
            <a:r>
              <a:rPr lang="en-US" sz="1700" dirty="0"/>
              <a:t> </a:t>
            </a:r>
            <a:r>
              <a:rPr lang="en-US" sz="1700" dirty="0" err="1"/>
              <a:t>auch</a:t>
            </a:r>
            <a:r>
              <a:rPr lang="en-US" sz="1700" dirty="0"/>
              <a:t> </a:t>
            </a:r>
            <a:r>
              <a:rPr lang="en-US" sz="1700" dirty="0" err="1"/>
              <a:t>hier</a:t>
            </a:r>
            <a:r>
              <a:rPr lang="en-US" sz="1700" dirty="0"/>
              <a:t> </a:t>
            </a:r>
            <a:r>
              <a:rPr lang="en-US" sz="1700" dirty="0" err="1"/>
              <a:t>einen</a:t>
            </a:r>
            <a:r>
              <a:rPr lang="en-US" sz="1700" dirty="0"/>
              <a:t> </a:t>
            </a:r>
            <a:r>
              <a:rPr lang="en-US" sz="1700" dirty="0" err="1"/>
              <a:t>schönen</a:t>
            </a:r>
            <a:r>
              <a:rPr lang="en-US" sz="1700" dirty="0"/>
              <a:t> See. </a:t>
            </a:r>
            <a:r>
              <a:rPr lang="en-US" sz="1700" dirty="0" err="1"/>
              <a:t>Wir</a:t>
            </a:r>
            <a:r>
              <a:rPr lang="en-US" sz="1700" dirty="0"/>
              <a:t> </a:t>
            </a:r>
            <a:r>
              <a:rPr lang="en-US" sz="1700" dirty="0" err="1"/>
              <a:t>können</a:t>
            </a:r>
            <a:r>
              <a:rPr lang="en-US" sz="1700" dirty="0"/>
              <a:t> </a:t>
            </a:r>
            <a:r>
              <a:rPr lang="en-US" sz="1700" dirty="0" err="1"/>
              <a:t>zusammen</a:t>
            </a:r>
            <a:r>
              <a:rPr lang="en-US" sz="1700" dirty="0"/>
              <a:t> </a:t>
            </a:r>
            <a:r>
              <a:rPr lang="en-US" sz="1700" dirty="0" err="1"/>
              <a:t>hinfahren</a:t>
            </a:r>
            <a:r>
              <a:rPr lang="en-US" sz="1700" dirty="0"/>
              <a:t>, </a:t>
            </a:r>
            <a:r>
              <a:rPr lang="en-US" sz="1700" dirty="0" err="1"/>
              <a:t>wenn</a:t>
            </a:r>
            <a:r>
              <a:rPr lang="en-US" sz="1700" dirty="0"/>
              <a:t> du </a:t>
            </a:r>
            <a:r>
              <a:rPr lang="en-US" sz="1700" dirty="0" err="1"/>
              <a:t>willst</a:t>
            </a:r>
            <a:r>
              <a:rPr lang="en-US" sz="1700" dirty="0"/>
              <a:t>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700" dirty="0"/>
              <a:t>Lisa: Sehr </a:t>
            </a:r>
            <a:r>
              <a:rPr lang="en-US" sz="1700" dirty="0" err="1"/>
              <a:t>gerne</a:t>
            </a:r>
            <a:r>
              <a:rPr lang="en-US" sz="17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6764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rechblase: rechteckig mit abgerundeten Ecken 3">
            <a:extLst>
              <a:ext uri="{FF2B5EF4-FFF2-40B4-BE49-F238E27FC236}">
                <a16:creationId xmlns:a16="http://schemas.microsoft.com/office/drawing/2014/main" id="{40CE0A32-9848-4995-854C-C9424F7BDC2A}"/>
              </a:ext>
            </a:extLst>
          </p:cNvPr>
          <p:cNvSpPr/>
          <p:nvPr/>
        </p:nvSpPr>
        <p:spPr>
          <a:xfrm>
            <a:off x="323770" y="1616830"/>
            <a:ext cx="2228850" cy="928688"/>
          </a:xfrm>
          <a:prstGeom prst="wedgeRoundRectCallout">
            <a:avLst>
              <a:gd name="adj1" fmla="val -33333"/>
              <a:gd name="adj2" fmla="val 659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Malst du gern?</a:t>
            </a:r>
          </a:p>
        </p:txBody>
      </p:sp>
      <p:sp>
        <p:nvSpPr>
          <p:cNvPr id="5" name="Sprechblase: rechteckig mit abgerundeten Ecken 4">
            <a:extLst>
              <a:ext uri="{FF2B5EF4-FFF2-40B4-BE49-F238E27FC236}">
                <a16:creationId xmlns:a16="http://schemas.microsoft.com/office/drawing/2014/main" id="{41ACF8C9-015D-451A-BF22-F488D5CF7E92}"/>
              </a:ext>
            </a:extLst>
          </p:cNvPr>
          <p:cNvSpPr/>
          <p:nvPr/>
        </p:nvSpPr>
        <p:spPr>
          <a:xfrm>
            <a:off x="4264441" y="1616830"/>
            <a:ext cx="2228850" cy="928688"/>
          </a:xfrm>
          <a:prstGeom prst="wedgeRoundRectCallout">
            <a:avLst>
              <a:gd name="adj1" fmla="val -33333"/>
              <a:gd name="adj2" fmla="val 659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Gehst du gern ins Kino?</a:t>
            </a:r>
          </a:p>
        </p:txBody>
      </p:sp>
      <p:sp>
        <p:nvSpPr>
          <p:cNvPr id="6" name="Sprechblase: rechteckig mit abgerundeten Ecken 5">
            <a:extLst>
              <a:ext uri="{FF2B5EF4-FFF2-40B4-BE49-F238E27FC236}">
                <a16:creationId xmlns:a16="http://schemas.microsoft.com/office/drawing/2014/main" id="{00A0F190-5D1A-414E-ABAC-B944BE17CB2A}"/>
              </a:ext>
            </a:extLst>
          </p:cNvPr>
          <p:cNvSpPr/>
          <p:nvPr/>
        </p:nvSpPr>
        <p:spPr>
          <a:xfrm>
            <a:off x="8324911" y="1595107"/>
            <a:ext cx="2228850" cy="928688"/>
          </a:xfrm>
          <a:prstGeom prst="wedgeRoundRectCallout">
            <a:avLst>
              <a:gd name="adj1" fmla="val -33333"/>
              <a:gd name="adj2" fmla="val 659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Singst du gern?</a:t>
            </a:r>
          </a:p>
        </p:txBody>
      </p:sp>
      <p:sp>
        <p:nvSpPr>
          <p:cNvPr id="7" name="Sprechblase: rechteckig mit abgerundeten Ecken 6">
            <a:extLst>
              <a:ext uri="{FF2B5EF4-FFF2-40B4-BE49-F238E27FC236}">
                <a16:creationId xmlns:a16="http://schemas.microsoft.com/office/drawing/2014/main" id="{7013AB3C-9A43-4F44-B25A-72ACDBD10E5F}"/>
              </a:ext>
            </a:extLst>
          </p:cNvPr>
          <p:cNvSpPr/>
          <p:nvPr/>
        </p:nvSpPr>
        <p:spPr>
          <a:xfrm>
            <a:off x="1001689" y="2746383"/>
            <a:ext cx="2307421" cy="991761"/>
          </a:xfrm>
          <a:prstGeom prst="wedgeRoundRectCallout">
            <a:avLst>
              <a:gd name="adj1" fmla="val 38141"/>
              <a:gd name="adj2" fmla="val 68256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Ja, sehr gern. Und du?</a:t>
            </a:r>
          </a:p>
        </p:txBody>
      </p:sp>
      <p:sp>
        <p:nvSpPr>
          <p:cNvPr id="8" name="Sprechblase: rechteckig mit abgerundeten Ecken 7">
            <a:extLst>
              <a:ext uri="{FF2B5EF4-FFF2-40B4-BE49-F238E27FC236}">
                <a16:creationId xmlns:a16="http://schemas.microsoft.com/office/drawing/2014/main" id="{EC40C538-7F10-4D34-AAA4-D465E71787F1}"/>
              </a:ext>
            </a:extLst>
          </p:cNvPr>
          <p:cNvSpPr/>
          <p:nvPr/>
        </p:nvSpPr>
        <p:spPr>
          <a:xfrm>
            <a:off x="9207950" y="2746381"/>
            <a:ext cx="2307407" cy="991761"/>
          </a:xfrm>
          <a:prstGeom prst="wedgeRoundRectCallout">
            <a:avLst>
              <a:gd name="adj1" fmla="val 41026"/>
              <a:gd name="adj2" fmla="val 69025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Nein, nicht so gern. </a:t>
            </a:r>
          </a:p>
        </p:txBody>
      </p:sp>
      <p:sp>
        <p:nvSpPr>
          <p:cNvPr id="9" name="Sprechblase: rechteckig mit abgerundeten Ecken 8">
            <a:extLst>
              <a:ext uri="{FF2B5EF4-FFF2-40B4-BE49-F238E27FC236}">
                <a16:creationId xmlns:a16="http://schemas.microsoft.com/office/drawing/2014/main" id="{10B62583-459F-4E53-9F9F-32FD59643E6A}"/>
              </a:ext>
            </a:extLst>
          </p:cNvPr>
          <p:cNvSpPr/>
          <p:nvPr/>
        </p:nvSpPr>
        <p:spPr>
          <a:xfrm>
            <a:off x="5104826" y="2746380"/>
            <a:ext cx="2307407" cy="991761"/>
          </a:xfrm>
          <a:prstGeom prst="wedgeRoundRectCallout">
            <a:avLst>
              <a:gd name="adj1" fmla="val 47116"/>
              <a:gd name="adj2" fmla="val 69025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Es geht so.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31DF5F0-03B9-42CF-BA7C-3153B222CD04}"/>
              </a:ext>
            </a:extLst>
          </p:cNvPr>
          <p:cNvSpPr txBox="1"/>
          <p:nvPr/>
        </p:nvSpPr>
        <p:spPr>
          <a:xfrm>
            <a:off x="495300" y="458272"/>
            <a:ext cx="7153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u="sng" dirty="0"/>
              <a:t>Arbeitsanweisung: Arbeiten Sie zu viert. Fragen und antworten Sie</a:t>
            </a:r>
            <a:r>
              <a:rPr lang="de-DE" sz="2000" dirty="0"/>
              <a:t>. </a:t>
            </a:r>
            <a:r>
              <a:rPr lang="de-DE" sz="2000" u="sng" dirty="0"/>
              <a:t>Notieren Sie sich die Hobbys.  </a:t>
            </a:r>
          </a:p>
        </p:txBody>
      </p:sp>
      <p:sp>
        <p:nvSpPr>
          <p:cNvPr id="14" name="Sprechblase: rechteckig mit abgerundeten Ecken 13">
            <a:extLst>
              <a:ext uri="{FF2B5EF4-FFF2-40B4-BE49-F238E27FC236}">
                <a16:creationId xmlns:a16="http://schemas.microsoft.com/office/drawing/2014/main" id="{1F2183E4-03D7-4900-80D6-8FBF30928156}"/>
              </a:ext>
            </a:extLst>
          </p:cNvPr>
          <p:cNvSpPr/>
          <p:nvPr/>
        </p:nvSpPr>
        <p:spPr>
          <a:xfrm>
            <a:off x="4264441" y="4312482"/>
            <a:ext cx="2228850" cy="928688"/>
          </a:xfrm>
          <a:prstGeom prst="wedgeRoundRectCallout">
            <a:avLst>
              <a:gd name="adj1" fmla="val -33333"/>
              <a:gd name="adj2" fmla="val 6594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/>
              <a:t>Was machst du gern?</a:t>
            </a:r>
          </a:p>
        </p:txBody>
      </p:sp>
      <p:sp>
        <p:nvSpPr>
          <p:cNvPr id="17" name="Sprechblase: rechteckig mit abgerundeten Ecken 16">
            <a:extLst>
              <a:ext uri="{FF2B5EF4-FFF2-40B4-BE49-F238E27FC236}">
                <a16:creationId xmlns:a16="http://schemas.microsoft.com/office/drawing/2014/main" id="{9DC16C38-52B8-42D7-8F63-D46953D4140D}"/>
              </a:ext>
            </a:extLst>
          </p:cNvPr>
          <p:cNvSpPr/>
          <p:nvPr/>
        </p:nvSpPr>
        <p:spPr>
          <a:xfrm>
            <a:off x="5104825" y="5407967"/>
            <a:ext cx="2307407" cy="991761"/>
          </a:xfrm>
          <a:prstGeom prst="wedgeRoundRectCallout">
            <a:avLst>
              <a:gd name="adj1" fmla="val 47116"/>
              <a:gd name="adj2" fmla="val 69025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b="1" dirty="0"/>
              <a:t>...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37344CD-806C-47E5-9F32-F2C64C2F8280}"/>
              </a:ext>
            </a:extLst>
          </p:cNvPr>
          <p:cNvSpPr txBox="1"/>
          <p:nvPr/>
        </p:nvSpPr>
        <p:spPr>
          <a:xfrm>
            <a:off x="581461" y="4900135"/>
            <a:ext cx="2727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de-DE" sz="2400" b="1" dirty="0"/>
              <a:t>Wann?</a:t>
            </a:r>
          </a:p>
          <a:p>
            <a:pPr marL="285750" indent="-285750">
              <a:buFontTx/>
              <a:buChar char="-"/>
            </a:pPr>
            <a:r>
              <a:rPr lang="de-DE" sz="2400" b="1" dirty="0"/>
              <a:t>Wie oft?</a:t>
            </a:r>
          </a:p>
          <a:p>
            <a:pPr marL="285750" indent="-285750">
              <a:buFontTx/>
              <a:buChar char="-"/>
            </a:pPr>
            <a:r>
              <a:rPr lang="de-DE" sz="2400" b="1" dirty="0"/>
              <a:t>Wo?</a:t>
            </a:r>
          </a:p>
        </p:txBody>
      </p:sp>
    </p:spTree>
    <p:extLst>
      <p:ext uri="{BB962C8B-B14F-4D97-AF65-F5344CB8AC3E}">
        <p14:creationId xmlns:p14="http://schemas.microsoft.com/office/powerpoint/2010/main" val="518196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4752C4AA-E107-4D82-BAAC-905763AAEC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618" y="1172954"/>
            <a:ext cx="7848488" cy="4691050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E06D9541-F213-4698-874E-0EAB09BFB663}"/>
              </a:ext>
            </a:extLst>
          </p:cNvPr>
          <p:cNvSpPr txBox="1"/>
          <p:nvPr/>
        </p:nvSpPr>
        <p:spPr>
          <a:xfrm>
            <a:off x="633618" y="774264"/>
            <a:ext cx="118679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solidFill>
                  <a:schemeClr val="accent6"/>
                </a:solidFill>
              </a:rPr>
              <a:t>BINGO!</a:t>
            </a:r>
          </a:p>
          <a:p>
            <a:endParaRPr lang="de-DE" dirty="0"/>
          </a:p>
        </p:txBody>
      </p:sp>
      <p:sp>
        <p:nvSpPr>
          <p:cNvPr id="19" name="Sprechblase: rechteckig mit abgerundeten Ecken 18">
            <a:extLst>
              <a:ext uri="{FF2B5EF4-FFF2-40B4-BE49-F238E27FC236}">
                <a16:creationId xmlns:a16="http://schemas.microsoft.com/office/drawing/2014/main" id="{CFDCB421-6CFD-491F-8442-0A64C921F0B4}"/>
              </a:ext>
            </a:extLst>
          </p:cNvPr>
          <p:cNvSpPr/>
          <p:nvPr/>
        </p:nvSpPr>
        <p:spPr>
          <a:xfrm>
            <a:off x="3803043" y="633057"/>
            <a:ext cx="1509638" cy="681103"/>
          </a:xfrm>
          <a:prstGeom prst="wedgeRoundRectCallout">
            <a:avLst>
              <a:gd name="adj1" fmla="val -39727"/>
              <a:gd name="adj2" fmla="val 61270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i="1" dirty="0"/>
              <a:t> Kannst du gut...?</a:t>
            </a:r>
          </a:p>
        </p:txBody>
      </p:sp>
      <p:sp>
        <p:nvSpPr>
          <p:cNvPr id="20" name="Sprechblase: rechteckig mit abgerundeten Ecken 19">
            <a:extLst>
              <a:ext uri="{FF2B5EF4-FFF2-40B4-BE49-F238E27FC236}">
                <a16:creationId xmlns:a16="http://schemas.microsoft.com/office/drawing/2014/main" id="{5C19BBE2-6EFE-4CD8-AC8F-96AF25DF6633}"/>
              </a:ext>
            </a:extLst>
          </p:cNvPr>
          <p:cNvSpPr/>
          <p:nvPr/>
        </p:nvSpPr>
        <p:spPr>
          <a:xfrm>
            <a:off x="5515828" y="633058"/>
            <a:ext cx="2469505" cy="681103"/>
          </a:xfrm>
          <a:prstGeom prst="wedgeRoundRectCallout">
            <a:avLst>
              <a:gd name="adj1" fmla="val 43683"/>
              <a:gd name="adj2" fmla="val 69879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400" i="1" dirty="0"/>
              <a:t>Ja, sehr gut./ ein bisschen.</a:t>
            </a:r>
          </a:p>
          <a:p>
            <a:pPr algn="ctr"/>
            <a:r>
              <a:rPr lang="de-DE" sz="1400" i="1" dirty="0"/>
              <a:t>Nein, nicht so gut./ gar nicht.</a:t>
            </a:r>
          </a:p>
        </p:txBody>
      </p:sp>
    </p:spTree>
    <p:extLst>
      <p:ext uri="{BB962C8B-B14F-4D97-AF65-F5344CB8AC3E}">
        <p14:creationId xmlns:p14="http://schemas.microsoft.com/office/powerpoint/2010/main" val="12675744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B9ED70-FC12-4CC0-9AC1-F0F9B5FB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6EB4B7-AAAA-464A-BB99-78E1DB7AE9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3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296</Words>
  <Application>Microsoft Office PowerPoint</Application>
  <PresentationFormat>Breitbild</PresentationFormat>
  <Paragraphs>54</Paragraphs>
  <Slides>8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</vt:lpstr>
      <vt:lpstr>Freizeit</vt:lpstr>
      <vt:lpstr>Audiocheck</vt:lpstr>
      <vt:lpstr>Herzlich Willkommen!</vt:lpstr>
      <vt:lpstr>Was machen Sie gern in Ihrer Freizeit?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Freizeit</dc:title>
  <dc:creator>kerstin Heinl</dc:creator>
  <cp:lastModifiedBy>kerstin Heinl</cp:lastModifiedBy>
  <cp:revision>10</cp:revision>
  <dcterms:created xsi:type="dcterms:W3CDTF">2020-04-20T10:29:46Z</dcterms:created>
  <dcterms:modified xsi:type="dcterms:W3CDTF">2020-12-22T13:05:11Z</dcterms:modified>
</cp:coreProperties>
</file>