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72" r:id="rId7"/>
    <p:sldId id="263" r:id="rId8"/>
    <p:sldId id="264" r:id="rId9"/>
    <p:sldId id="265" r:id="rId10"/>
    <p:sldId id="267" r:id="rId11"/>
    <p:sldId id="271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9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D7E8-2EA1-4436-A24D-1D251F11DAE1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B09DB-71F0-4B50-A101-9AC8E7E31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90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79798-9D00-4A0E-A3CF-AF906DEAE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F4F3CE-06BD-48B6-A6D7-9081DCEF1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328CAA-6AFD-46CE-9362-CC5AC4AB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726-9167-409D-9E0F-9745098CC743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949252-E668-41B6-B63A-F0A80A2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318AD5-BA73-4EE2-AF26-C8164BDE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36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D4BD0-9612-4705-B2AB-09F46DEE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50F285-942C-46D7-9617-97391229B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C191E-F9A0-4304-94BA-DA039A93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A50-EEC8-4F3F-A7A5-62CB505A2E0E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4CF6C8-FA3E-4C68-A868-16761365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AD07FC-6F18-455E-B7DB-F6D67176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04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2F06EA-A620-4A83-8716-7F4B7B19E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1A37B8-081A-4743-9E03-C6454E1F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A3A1B8-6CEB-4EBC-B4EB-130E1975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928E-F091-465E-8007-2EA55D681EFD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0E1174-56BF-44EB-934F-F5C9C1F9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2314AA-BFD4-4F21-900F-3A726412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72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458A7-EDD2-4F2E-BCC8-4B559D7A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2292E5-4E96-4086-B55B-1F4BA887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BB6792-CF54-4635-A944-3E2AEB29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4EB-61F7-470A-931E-7A01C0123778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5AF328-4F41-4436-BB77-D0E712FB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74A195-96A7-4EA7-BB9E-1AAB1B62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6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4C78F-E973-40A3-B9CC-1C74F45D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09313A-4CF6-419F-9CEE-ED4A1314F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74DB80-02B3-4121-B429-32BBE51B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335B-8813-44D1-B264-A6C38A152158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9F52A4-A3DB-47B4-B9DE-4C22CAFA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D3E97-DBDE-411C-AD7D-4D82FED5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31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2F61-B62A-4FFA-909D-7C037882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A05959-938F-4393-BD01-505BBB68D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22C837-1124-48FA-8970-5C208E3D6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528AA4-C482-4811-AFA0-D582D88D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8671-E20F-4D5B-B8A3-C78A5EAA2F07}" type="datetime1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02D3EB-5558-483D-9DDC-112A7D29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11D254-2520-4437-8853-FFC8FBF6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4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9946-595A-40BC-9C3B-16537DF0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11F50D-3E39-4B68-885E-205E5038F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328987-1187-41A1-B7A5-BF725799F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A6DA06-001E-473E-9592-BACD05EEB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FCEB51-E272-4B06-BD67-2A1D0C984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CCD7E6-FFBE-41F1-93D9-DB3966C2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CF5F-2BD3-4F54-B330-2FA517BB8DD6}" type="datetime1">
              <a:rPr lang="de-DE" smtClean="0"/>
              <a:t>27.04.2020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376114-9C36-4CF3-8C41-8352F72A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F0AE5-9668-472F-BE70-BCFB58B6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97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F7B07-97EE-4DDA-8454-D2B31AEC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5BE060-A92B-4CCC-BA9F-408AC984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6A6-31E0-490A-ADC4-F514DF1DF2BB}" type="datetime1">
              <a:rPr lang="de-DE" smtClean="0"/>
              <a:t>27.04.2020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9629D2-D908-40CA-8AB3-6C1E8597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72ECCA-BC2E-41BE-831A-44617577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63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46E284-433A-425B-8459-443E111A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DD87-F9ED-408F-BD9B-16827D531870}" type="datetime1">
              <a:rPr lang="de-DE" smtClean="0"/>
              <a:t>27.04.2020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3EB6DF-9848-484C-BA4E-77C24A26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62BD5D-394B-471D-BCF8-93283F29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42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83AF1-67AE-4100-8852-861CD0A2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F5177-1F2F-49D3-9015-6A1C5655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45E401-4C47-4A9C-8608-EBEA654AF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D46B3-1A56-422A-A2EA-036A9EC5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A1B6-72FC-4151-9F50-686F49076D72}" type="datetime1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43FCBE-2626-40D2-A12B-AE04CA9B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8F1C46-183D-4E49-B382-C2DD66F0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20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AA3A3-31E2-45C7-94F5-7C79A106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93C544-0630-45E5-9E70-F2D5C1A3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B1A567-45D1-4883-BE9E-3B44E4674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5B8ECA-8103-4FBC-9609-0D7A3F07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252-D804-4356-9F67-A927E1895681}" type="datetime1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6FD86D-A92D-45EF-AD42-0FC9F2FB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4FFB89-71BA-46C3-B946-32014478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65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498193-496E-4F2F-B530-514E3ED5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58B0A3-5269-47E3-B58D-B757D63E5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8C4DAB-F7C1-4268-B97C-076D54CE1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5909-F545-4A50-B011-2343E7D24AE6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BE08A-340E-4403-9943-7D3A83237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4ADA37-DE21-4FAA-9ED2-33872E2E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8706-AD17-493E-AA8E-4689302A9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6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cke, drinnen, Raum, Tisch enthält.&#10;&#10;Automatisch generierte Beschreibung">
            <a:extLst>
              <a:ext uri="{FF2B5EF4-FFF2-40B4-BE49-F238E27FC236}">
                <a16:creationId xmlns:a16="http://schemas.microsoft.com/office/drawing/2014/main" id="{34BABCD5-3B5C-40AF-A549-4551CD010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r="-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46" name="Freeform: Shape 4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F1592A-9299-4970-A4E7-D901E3BA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An der Rezeption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A5BDD3-FB86-49BC-A622-50D6CAF1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/>
              <a:t>Thema</a:t>
            </a:r>
            <a:r>
              <a:rPr lang="en-US" sz="2000"/>
              <a:t>: Im Hotel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/>
              <a:t>Lernziele</a:t>
            </a:r>
            <a:r>
              <a:rPr lang="en-US" sz="2000"/>
              <a:t>: Ein- und auschecken, Informationen im Kontext Hotel erfragen und verstehen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/>
              <a:t>Grammatik</a:t>
            </a:r>
            <a:r>
              <a:rPr lang="en-US" sz="2000"/>
              <a:t>: Präsens „haben“ und „sein“, Modalverb „möchte“, Komposita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/>
              <a:t>Aussprache</a:t>
            </a:r>
            <a:r>
              <a:rPr lang="en-US" sz="2000"/>
              <a:t>: Wortbildung und Wortakzent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/>
              <a:t>Zeit</a:t>
            </a:r>
            <a:r>
              <a:rPr lang="en-US" sz="2000"/>
              <a:t>: 30 Minuten</a:t>
            </a:r>
          </a:p>
        </p:txBody>
      </p:sp>
      <p:pic>
        <p:nvPicPr>
          <p:cNvPr id="7" name="Grafik 6" descr="Ein Bild, das Essen enthält.&#10;&#10;Automatisch generierte Beschreibung">
            <a:extLst>
              <a:ext uri="{FF2B5EF4-FFF2-40B4-BE49-F238E27FC236}">
                <a16:creationId xmlns:a16="http://schemas.microsoft.com/office/drawing/2014/main" id="{BAFDB9D9-7404-481A-ACF5-A389BBF10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47" y="168667"/>
            <a:ext cx="2367154" cy="10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63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1F8E6A-FB62-4CB8-B8EA-CF2049B5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34A6C954-783C-497E-A555-C94CCA93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b="1" dirty="0"/>
              <a:t>Hören Sie und sprechen Sie nach.                      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6F34BF41-427B-497B-89B9-DFF7BF75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2886" cy="287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b="1" dirty="0">
                <a:solidFill>
                  <a:srgbClr val="00B050"/>
                </a:solidFill>
              </a:rPr>
              <a:t>A</a:t>
            </a:r>
            <a:r>
              <a:rPr lang="de-DE" sz="1400" dirty="0"/>
              <a:t>: Guten </a:t>
            </a:r>
            <a:r>
              <a:rPr lang="de-DE" sz="1400" u="sng" dirty="0"/>
              <a:t>Tag</a:t>
            </a:r>
            <a:r>
              <a:rPr lang="de-DE" sz="1400" dirty="0"/>
              <a:t>.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</a:rPr>
              <a:t>B</a:t>
            </a:r>
            <a:r>
              <a:rPr lang="de-DE" sz="1400" dirty="0"/>
              <a:t>: Guten </a:t>
            </a:r>
            <a:r>
              <a:rPr lang="de-DE" sz="1400" u="sng" dirty="0"/>
              <a:t>Tag</a:t>
            </a:r>
            <a:r>
              <a:rPr lang="de-DE" sz="1400" dirty="0"/>
              <a:t>.      Mein Name ist </a:t>
            </a:r>
            <a:r>
              <a:rPr lang="de-DE" sz="1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Müller</a:t>
            </a:r>
            <a:r>
              <a:rPr lang="de-DE" sz="1400" dirty="0"/>
              <a:t>. </a:t>
            </a:r>
            <a:r>
              <a:rPr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Silvia Müller aus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snabrück</a:t>
            </a:r>
            <a:r>
              <a:rPr lang="de-DE" sz="1400" dirty="0"/>
              <a:t>.      Ich komme zum Kon</a:t>
            </a:r>
            <a:r>
              <a:rPr lang="de-DE" sz="1400" u="sng" dirty="0"/>
              <a:t>gress</a:t>
            </a:r>
            <a:r>
              <a:rPr lang="de-DE" sz="1400" dirty="0"/>
              <a:t>.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00B050"/>
                </a:solidFill>
              </a:rPr>
              <a:t>A</a:t>
            </a:r>
            <a:r>
              <a:rPr lang="de-DE" sz="1400" dirty="0"/>
              <a:t>: Herzlich Will</a:t>
            </a:r>
            <a:r>
              <a:rPr lang="de-DE" sz="1400" u="sng" dirty="0"/>
              <a:t>kom</a:t>
            </a:r>
            <a:r>
              <a:rPr lang="de-DE" sz="1400" dirty="0"/>
              <a:t>men, </a:t>
            </a:r>
            <a:r>
              <a:rPr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Frau Müller</a:t>
            </a:r>
            <a:r>
              <a:rPr lang="de-DE" sz="1400" dirty="0"/>
              <a:t>.       Wie war die </a:t>
            </a:r>
            <a:r>
              <a:rPr lang="de-DE" sz="1400" u="sng" dirty="0"/>
              <a:t>Rei</a:t>
            </a:r>
            <a:r>
              <a:rPr lang="de-DE" sz="1400" dirty="0"/>
              <a:t>se?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</a:rPr>
              <a:t>B</a:t>
            </a:r>
            <a:r>
              <a:rPr lang="de-DE" sz="1400" dirty="0"/>
              <a:t>: </a:t>
            </a:r>
            <a:r>
              <a:rPr lang="de-DE" sz="1400" u="sng" dirty="0"/>
              <a:t>Dan</a:t>
            </a:r>
            <a:r>
              <a:rPr lang="de-DE" sz="1400" dirty="0"/>
              <a:t>ke, </a:t>
            </a:r>
            <a:r>
              <a:rPr lang="de-DE" sz="1400" u="sng" dirty="0"/>
              <a:t>gut</a:t>
            </a:r>
            <a:r>
              <a:rPr lang="de-DE" sz="1400" dirty="0"/>
              <a:t>.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00B050"/>
                </a:solidFill>
              </a:rPr>
              <a:t>A</a:t>
            </a:r>
            <a:r>
              <a:rPr lang="de-DE" sz="1400" dirty="0"/>
              <a:t>: Einen Mo</a:t>
            </a:r>
            <a:r>
              <a:rPr lang="de-DE" sz="1400" u="sng" dirty="0"/>
              <a:t>ment</a:t>
            </a:r>
            <a:r>
              <a:rPr lang="de-DE" sz="1400" dirty="0"/>
              <a:t>, bitte.      … Sie bleiben </a:t>
            </a:r>
            <a:r>
              <a:rPr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fünf </a:t>
            </a:r>
            <a:r>
              <a:rPr lang="de-DE" sz="1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Näch</a:t>
            </a:r>
            <a:r>
              <a:rPr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</a:t>
            </a:r>
            <a:r>
              <a:rPr lang="de-DE" sz="1400" dirty="0"/>
              <a:t>.      Ist das </a:t>
            </a:r>
            <a:r>
              <a:rPr lang="de-DE" sz="1400" u="sng" dirty="0"/>
              <a:t>rich</a:t>
            </a:r>
            <a:r>
              <a:rPr lang="de-DE" sz="1400" dirty="0"/>
              <a:t>tig?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</a:rPr>
              <a:t>B</a:t>
            </a:r>
            <a:r>
              <a:rPr lang="de-DE" sz="1400" dirty="0"/>
              <a:t>: Ja, genau.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00B050"/>
                </a:solidFill>
              </a:rPr>
              <a:t>A</a:t>
            </a:r>
            <a:r>
              <a:rPr lang="de-DE" sz="1400" dirty="0"/>
              <a:t>: Sie haben das Zimmer Nummer </a:t>
            </a:r>
            <a:r>
              <a:rPr lang="de-DE" sz="1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24</a:t>
            </a:r>
            <a:r>
              <a:rPr lang="de-DE" sz="1400" dirty="0"/>
              <a:t>.       </a:t>
            </a:r>
            <a:r>
              <a:rPr lang="de-DE" sz="1400" u="sng" dirty="0"/>
              <a:t>Hier</a:t>
            </a:r>
            <a:r>
              <a:rPr lang="de-DE" sz="1400" dirty="0"/>
              <a:t> ist der Schlüssel.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</a:rPr>
              <a:t>B</a:t>
            </a:r>
            <a:r>
              <a:rPr lang="de-DE" sz="1400" dirty="0"/>
              <a:t>: Vielen </a:t>
            </a:r>
            <a:r>
              <a:rPr lang="de-DE" sz="1400" u="sng" dirty="0"/>
              <a:t>Dank</a:t>
            </a:r>
            <a:r>
              <a:rPr lang="de-DE" sz="1400" dirty="0"/>
              <a:t>.</a:t>
            </a:r>
          </a:p>
        </p:txBody>
      </p:sp>
      <p:sp>
        <p:nvSpPr>
          <p:cNvPr id="33" name="Foliennummernplatzhalter 3">
            <a:extLst>
              <a:ext uri="{FF2B5EF4-FFF2-40B4-BE49-F238E27FC236}">
                <a16:creationId xmlns:a16="http://schemas.microsoft.com/office/drawing/2014/main" id="{71E6132D-891A-4B67-B3D0-A7CBCBDD49A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198706-AD17-493E-AA8E-4689302A986C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D72870A2-0B43-43E7-B100-E6842DC6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2" y="1886208"/>
            <a:ext cx="254118" cy="18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ED055D3-F803-4EE5-ABB3-A6F430BF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2" y="2201145"/>
            <a:ext cx="254118" cy="180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6C8DD0D-FEC8-489D-8FF5-F04ABBCE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03" y="2510537"/>
            <a:ext cx="254118" cy="18905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6F21981-D4B7-40A5-B4F3-62236179D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610" y="2519596"/>
            <a:ext cx="254118" cy="18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B0E6B8B-9276-4782-A351-53325549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448" y="2841897"/>
            <a:ext cx="254118" cy="18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162C1DC-55A2-4BE0-BF29-F3BC18A32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43" y="3155408"/>
            <a:ext cx="254118" cy="18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CEE303F-2DC8-453D-A51B-DCDEBEE3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60" y="3474720"/>
            <a:ext cx="254118" cy="180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50093ABA-BCC8-4BDF-8814-0CF37056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42" y="3489960"/>
            <a:ext cx="254118" cy="180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61FC20F-91F2-4262-BDCA-5E9CFA75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2" y="3812360"/>
            <a:ext cx="254118" cy="180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5BB7CD5-7EEE-464B-8C58-DE50B30F8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92" y="4126367"/>
            <a:ext cx="254118" cy="180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A3F32A19-0DF4-4976-81D4-D4D3A41B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021" y="4126367"/>
            <a:ext cx="254118" cy="180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3B7410C-B15E-45AA-BBFD-944C9DDC8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21" y="4424608"/>
            <a:ext cx="254118" cy="1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BCABC0-CB66-49F9-AF80-50CBBC44E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089" y="2841897"/>
            <a:ext cx="188182" cy="180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40B23953-1379-4316-837C-631BD5EFD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9" t="25947" r="-1"/>
          <a:stretch/>
        </p:blipFill>
        <p:spPr>
          <a:xfrm>
            <a:off x="6096000" y="3489620"/>
            <a:ext cx="235086" cy="18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FEADE07-0790-4B1E-AC87-E531AD4C7A5F}"/>
              </a:ext>
            </a:extLst>
          </p:cNvPr>
          <p:cNvSpPr/>
          <p:nvPr/>
        </p:nvSpPr>
        <p:spPr>
          <a:xfrm>
            <a:off x="7278176" y="4306367"/>
            <a:ext cx="408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1400" dirty="0"/>
              <a:t>Werner Sachs aus Cuxhaven – eine Nacht – Zimmer Nummer 10</a:t>
            </a:r>
          </a:p>
          <a:p>
            <a:pPr marL="514350" indent="-514350">
              <a:buAutoNum type="arabicPeriod"/>
            </a:pPr>
            <a:r>
              <a:rPr lang="de-DE" sz="1400" dirty="0"/>
              <a:t>Sabine Schult aus München – vier Nächte – Zimmer Nummer 43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5C1BE5-B4D8-45D0-9BD3-046D9553DBE9}"/>
              </a:ext>
            </a:extLst>
          </p:cNvPr>
          <p:cNvSpPr txBox="1"/>
          <p:nvPr/>
        </p:nvSpPr>
        <p:spPr>
          <a:xfrm>
            <a:off x="7170525" y="355075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Spielen Sie Gespräche.</a:t>
            </a:r>
          </a:p>
        </p:txBody>
      </p:sp>
      <p:sp>
        <p:nvSpPr>
          <p:cNvPr id="26" name="Sprechblase: rechteckig 25">
            <a:extLst>
              <a:ext uri="{FF2B5EF4-FFF2-40B4-BE49-F238E27FC236}">
                <a16:creationId xmlns:a16="http://schemas.microsoft.com/office/drawing/2014/main" id="{B3A1DC12-BF81-4563-A453-3ABE2A055AEF}"/>
              </a:ext>
            </a:extLst>
          </p:cNvPr>
          <p:cNvSpPr/>
          <p:nvPr/>
        </p:nvSpPr>
        <p:spPr>
          <a:xfrm>
            <a:off x="10190835" y="548934"/>
            <a:ext cx="1857829" cy="957943"/>
          </a:xfrm>
          <a:prstGeom prst="wedgeRectCallout">
            <a:avLst>
              <a:gd name="adj1" fmla="val -45149"/>
              <a:gd name="adj2" fmla="val 80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Guten Tag.</a:t>
            </a:r>
          </a:p>
        </p:txBody>
      </p:sp>
      <p:sp>
        <p:nvSpPr>
          <p:cNvPr id="27" name="Sprechblase: rechteckig 26">
            <a:extLst>
              <a:ext uri="{FF2B5EF4-FFF2-40B4-BE49-F238E27FC236}">
                <a16:creationId xmlns:a16="http://schemas.microsoft.com/office/drawing/2014/main" id="{6462D4BC-E739-4179-9F9B-8EDD4D103EB3}"/>
              </a:ext>
            </a:extLst>
          </p:cNvPr>
          <p:cNvSpPr/>
          <p:nvPr/>
        </p:nvSpPr>
        <p:spPr>
          <a:xfrm>
            <a:off x="6586814" y="1682065"/>
            <a:ext cx="2897415" cy="1347221"/>
          </a:xfrm>
          <a:prstGeom prst="wedgeRectCallout">
            <a:avLst>
              <a:gd name="adj1" fmla="val 46794"/>
              <a:gd name="adj2" fmla="val -611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Guten Tag. Mein Name ist Sachs. Werner Sachs aus…</a:t>
            </a:r>
          </a:p>
        </p:txBody>
      </p:sp>
    </p:spTree>
    <p:extLst>
      <p:ext uri="{BB962C8B-B14F-4D97-AF65-F5344CB8AC3E}">
        <p14:creationId xmlns:p14="http://schemas.microsoft.com/office/powerpoint/2010/main" val="34566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 descr="Ein Bild, das drinnen, Raum, lebend, Decke enthält.&#10;&#10;Automatisch generierte Beschreibung">
            <a:extLst>
              <a:ext uri="{FF2B5EF4-FFF2-40B4-BE49-F238E27FC236}">
                <a16:creationId xmlns:a16="http://schemas.microsoft.com/office/drawing/2014/main" id="{28F480D8-697E-4424-B157-89EF59CC0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DF9383-4AFC-4E8B-A1CC-84E929C5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CD198706-AD17-493E-AA8E-4689302A986C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11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3876A9-3635-420B-93E4-4DF98CDE7966}"/>
              </a:ext>
            </a:extLst>
          </p:cNvPr>
          <p:cNvSpPr txBox="1"/>
          <p:nvPr/>
        </p:nvSpPr>
        <p:spPr>
          <a:xfrm>
            <a:off x="6611814" y="2039814"/>
            <a:ext cx="4726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Gast</a:t>
            </a:r>
            <a:r>
              <a:rPr lang="de-DE" dirty="0"/>
              <a:t>: Guten Tag!</a:t>
            </a:r>
          </a:p>
          <a:p>
            <a:r>
              <a:rPr lang="de-DE" b="1" dirty="0">
                <a:solidFill>
                  <a:srgbClr val="92D050"/>
                </a:solidFill>
              </a:rPr>
              <a:t>Rezeptionistin</a:t>
            </a:r>
            <a:r>
              <a:rPr lang="de-DE" dirty="0"/>
              <a:t>: Herzlich Willkommen.</a:t>
            </a:r>
          </a:p>
          <a:p>
            <a:r>
              <a:rPr lang="de-DE" b="1" dirty="0">
                <a:solidFill>
                  <a:srgbClr val="FF0000"/>
                </a:solidFill>
              </a:rPr>
              <a:t>Gast</a:t>
            </a:r>
            <a:r>
              <a:rPr lang="de-DE" dirty="0"/>
              <a:t>: Ich habe auf den Namen  _______________________________.</a:t>
            </a:r>
          </a:p>
          <a:p>
            <a:r>
              <a:rPr lang="de-DE" b="1" dirty="0">
                <a:solidFill>
                  <a:srgbClr val="92D050"/>
                </a:solidFill>
              </a:rPr>
              <a:t>Rezeptionistin</a:t>
            </a:r>
            <a:r>
              <a:rPr lang="de-DE" dirty="0"/>
              <a:t>: Wie schreibt man Ihren Nachnamen?</a:t>
            </a:r>
          </a:p>
          <a:p>
            <a:r>
              <a:rPr lang="de-DE" b="1" dirty="0">
                <a:solidFill>
                  <a:srgbClr val="FF0000"/>
                </a:solidFill>
              </a:rPr>
              <a:t>Gast</a:t>
            </a:r>
            <a:r>
              <a:rPr lang="de-DE" dirty="0"/>
              <a:t>:  __________________________. Wann gibt es Frühstück?</a:t>
            </a:r>
          </a:p>
          <a:p>
            <a:r>
              <a:rPr lang="de-DE" b="1" dirty="0">
                <a:solidFill>
                  <a:srgbClr val="92D050"/>
                </a:solidFill>
              </a:rPr>
              <a:t>Rezeptionistin</a:t>
            </a:r>
            <a:r>
              <a:rPr lang="de-DE" dirty="0"/>
              <a:t>: Von ____ bis ____ Uhr..</a:t>
            </a:r>
          </a:p>
          <a:p>
            <a:r>
              <a:rPr lang="de-DE" b="1" dirty="0">
                <a:solidFill>
                  <a:srgbClr val="FF0000"/>
                </a:solidFill>
              </a:rPr>
              <a:t>Gast</a:t>
            </a:r>
            <a:r>
              <a:rPr lang="de-DE" dirty="0"/>
              <a:t>: Danke! Wie lautet das Passwort für das Internet?</a:t>
            </a:r>
          </a:p>
          <a:p>
            <a:r>
              <a:rPr lang="de-DE" b="1" dirty="0">
                <a:solidFill>
                  <a:srgbClr val="92D050"/>
                </a:solidFill>
              </a:rPr>
              <a:t>Rezeptionistin</a:t>
            </a:r>
            <a:r>
              <a:rPr lang="de-DE" dirty="0"/>
              <a:t>: Es lautet „hoteleuropa123“. Hier ist Ihr _____________.</a:t>
            </a:r>
          </a:p>
          <a:p>
            <a:r>
              <a:rPr lang="de-DE" b="1" dirty="0">
                <a:solidFill>
                  <a:srgbClr val="FF0000"/>
                </a:solidFill>
              </a:rPr>
              <a:t>Gast</a:t>
            </a:r>
            <a:r>
              <a:rPr lang="de-DE" dirty="0"/>
              <a:t>: Vielen Dank.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02ACC6-3BCE-48AF-95D5-B241D646676A}"/>
              </a:ext>
            </a:extLst>
          </p:cNvPr>
          <p:cNvSpPr txBox="1"/>
          <p:nvPr/>
        </p:nvSpPr>
        <p:spPr>
          <a:xfrm>
            <a:off x="6611814" y="830931"/>
            <a:ext cx="424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Welches Wort fehlt?</a:t>
            </a:r>
          </a:p>
        </p:txBody>
      </p:sp>
      <p:pic>
        <p:nvPicPr>
          <p:cNvPr id="7" name="Graphic 6" descr="Key">
            <a:extLst>
              <a:ext uri="{FF2B5EF4-FFF2-40B4-BE49-F238E27FC236}">
                <a16:creationId xmlns:a16="http://schemas.microsoft.com/office/drawing/2014/main" id="{02E292D9-870D-4465-9750-1D023D383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7640" y="5300716"/>
            <a:ext cx="412110" cy="4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97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Tastatur, schließen, sitzend, aus Holz enthält.&#10;&#10;Automatisch generierte Beschreibung">
            <a:extLst>
              <a:ext uri="{FF2B5EF4-FFF2-40B4-BE49-F238E27FC236}">
                <a16:creationId xmlns:a16="http://schemas.microsoft.com/office/drawing/2014/main" id="{86A4A0BA-F139-46D7-98B8-F56F1A258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BAD569-A357-40FF-B2B7-DFDFAABF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der Zimmerschlüssel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buchstabieren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oft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der Campingplatz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der Koffer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Nächte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das Frühstück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der Reisepass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die Jugendherberge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AF2120-356B-4A56-AD4C-5E4F562D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21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Tisch, Fenster, weiß, sitzend enthält.&#10;&#10;Automatisch generierte Beschreibung">
            <a:extLst>
              <a:ext uri="{FF2B5EF4-FFF2-40B4-BE49-F238E27FC236}">
                <a16:creationId xmlns:a16="http://schemas.microsoft.com/office/drawing/2014/main" id="{B9F6BBD4-31FF-41FD-91C9-39765047B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b="36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525F98-C352-49B8-BB50-CE4D071E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de-DE" sz="4000" b="1" dirty="0">
                <a:solidFill>
                  <a:srgbClr val="FFFFFF"/>
                </a:solidFill>
              </a:rPr>
              <a:t>Beim Auschecken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CBAE1-BEB9-4983-97EB-52FC2FA1D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>
                <a:solidFill>
                  <a:srgbClr val="FFFFFF"/>
                </a:solidFill>
              </a:rPr>
              <a:t>: Hallo, ich würde gerne auschecken.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B050"/>
                </a:solidFill>
              </a:rPr>
              <a:t>Rezeptionist</a:t>
            </a:r>
            <a:r>
              <a:rPr lang="de-DE" sz="2000" dirty="0">
                <a:solidFill>
                  <a:srgbClr val="FFFFFF"/>
                </a:solidFill>
              </a:rPr>
              <a:t>: Natürlich. Wie war Ihr Aufenthalt hier bei uns?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>
                <a:solidFill>
                  <a:srgbClr val="FFFFFF"/>
                </a:solidFill>
              </a:rPr>
              <a:t>: Es war sehr schön, vielen Dank. Darf ich die Koffer heute hierlassen? Wir kommen gegen 15.00 Uhr wieder.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B050"/>
                </a:solidFill>
              </a:rPr>
              <a:t>Rezeptionist</a:t>
            </a:r>
            <a:r>
              <a:rPr lang="de-DE" sz="2000" dirty="0">
                <a:solidFill>
                  <a:srgbClr val="FFFFFF"/>
                </a:solidFill>
              </a:rPr>
              <a:t>: Aber sicher. Ich zeige Ihnen den Abstellraum für die Koffer.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>
                <a:solidFill>
                  <a:srgbClr val="FFFFFF"/>
                </a:solidFill>
              </a:rPr>
              <a:t>: Vielen Dank.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470CDF-22A7-4064-9E88-C03987C9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Tisch, Fenster, weiß, sitzend enthält.&#10;&#10;Automatisch generierte Beschreibung">
            <a:extLst>
              <a:ext uri="{FF2B5EF4-FFF2-40B4-BE49-F238E27FC236}">
                <a16:creationId xmlns:a16="http://schemas.microsoft.com/office/drawing/2014/main" id="{E90C32F2-85B3-4F98-982D-1B509D716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b="3689"/>
          <a:stretch/>
        </p:blipFill>
        <p:spPr>
          <a:xfrm>
            <a:off x="20" y="136525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525F98-C352-49B8-BB50-CE4D071E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de-DE" sz="4000" b="1" dirty="0">
                <a:solidFill>
                  <a:srgbClr val="FFFFFF"/>
                </a:solidFill>
              </a:rPr>
              <a:t>Beim Auschecken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CBAE1-BEB9-4983-97EB-52FC2FA1D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>
                <a:solidFill>
                  <a:srgbClr val="FFFFFF"/>
                </a:solidFill>
              </a:rPr>
              <a:t>: Hallo, ich würde gerne _____________.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B050"/>
                </a:solidFill>
              </a:rPr>
              <a:t>Rezeptionist</a:t>
            </a:r>
            <a:r>
              <a:rPr lang="de-DE" sz="2000" dirty="0">
                <a:solidFill>
                  <a:srgbClr val="FFFFFF"/>
                </a:solidFill>
              </a:rPr>
              <a:t>: Natürlich. Wie war Ihr ____________ hier bei uns?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>
                <a:solidFill>
                  <a:srgbClr val="FFFFFF"/>
                </a:solidFill>
              </a:rPr>
              <a:t>: Es war sehr schön, vielen Dank. Darf ich die _____________ heute hierlassen? Wir kommen gegen ______ Uhr wieder.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B050"/>
                </a:solidFill>
              </a:rPr>
              <a:t>Rezeptionist</a:t>
            </a:r>
            <a:r>
              <a:rPr lang="de-DE" sz="2000" dirty="0">
                <a:solidFill>
                  <a:srgbClr val="FFFFFF"/>
                </a:solidFill>
              </a:rPr>
              <a:t>: Aber sicher. Ich zeige Ihnen den Abstellraum für die Koffer.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>
                <a:solidFill>
                  <a:srgbClr val="FFFFFF"/>
                </a:solidFill>
              </a:rPr>
              <a:t>: _______ Dank.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470CDF-22A7-4064-9E88-C03987C9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89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Tisch, Schreibtisch enthält.&#10;&#10;Automatisch generierte Beschreibung">
            <a:extLst>
              <a:ext uri="{FF2B5EF4-FFF2-40B4-BE49-F238E27FC236}">
                <a16:creationId xmlns:a16="http://schemas.microsoft.com/office/drawing/2014/main" id="{D7EC2A9E-FC5F-4EA0-A085-950CFF210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34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46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D19C75-B03D-4BBB-BFEF-CE636EE1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Ablauf</a:t>
            </a:r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7B4D43-3A72-4C98-ADDD-8CA8FFF3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D198706-AD17-493E-AA8E-4689302A986C}" type="slidenum">
              <a:rPr lang="de-DE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AEC785-A37C-4365-A659-81753038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1800" dirty="0">
                <a:solidFill>
                  <a:schemeClr val="bg1"/>
                </a:solidFill>
              </a:rPr>
              <a:t>Begrüßung + Audiocheck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800" dirty="0">
                <a:solidFill>
                  <a:schemeClr val="bg1"/>
                </a:solidFill>
              </a:rPr>
              <a:t>Wiederholung der Vokabeln zum Thema Hotel; Fragen (Gruppenaktivitäten)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800" dirty="0">
                <a:solidFill>
                  <a:schemeClr val="bg1"/>
                </a:solidFill>
              </a:rPr>
              <a:t>Rollenspiel</a:t>
            </a:r>
          </a:p>
        </p:txBody>
      </p:sp>
    </p:spTree>
    <p:extLst>
      <p:ext uri="{BB962C8B-B14F-4D97-AF65-F5344CB8AC3E}">
        <p14:creationId xmlns:p14="http://schemas.microsoft.com/office/powerpoint/2010/main" val="269364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Person, draußen, Mann, suchend enthält.&#10;&#10;Automatisch generierte Beschreibung">
            <a:extLst>
              <a:ext uri="{FF2B5EF4-FFF2-40B4-BE49-F238E27FC236}">
                <a16:creationId xmlns:a16="http://schemas.microsoft.com/office/drawing/2014/main" id="{6DDB4910-5322-4D8D-ADBC-F80188093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9"/>
          <a:stretch/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4EE4675D-E663-46B0-A0BE-888AA2F2075C}"/>
              </a:ext>
            </a:extLst>
          </p:cNvPr>
          <p:cNvSpPr/>
          <p:nvPr/>
        </p:nvSpPr>
        <p:spPr>
          <a:xfrm>
            <a:off x="8104052" y="455112"/>
            <a:ext cx="3615397" cy="2053883"/>
          </a:xfrm>
          <a:prstGeom prst="wedgeRoundRectCallout">
            <a:avLst>
              <a:gd name="adj1" fmla="val -45663"/>
              <a:gd name="adj2" fmla="val 727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Hallo, wie geht es euch?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681A924A-8DED-4467-ADF7-EDBF8BF5299E}"/>
              </a:ext>
            </a:extLst>
          </p:cNvPr>
          <p:cNvSpPr/>
          <p:nvPr/>
        </p:nvSpPr>
        <p:spPr>
          <a:xfrm>
            <a:off x="848082" y="2103437"/>
            <a:ext cx="1932317" cy="1325563"/>
          </a:xfrm>
          <a:prstGeom prst="wedgeRoundRectCallout">
            <a:avLst>
              <a:gd name="adj1" fmla="val 132738"/>
              <a:gd name="adj2" fmla="val -2600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Sehr gut!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2BA731BF-0062-4FD6-8271-727F3FF3DD4F}"/>
              </a:ext>
            </a:extLst>
          </p:cNvPr>
          <p:cNvSpPr/>
          <p:nvPr/>
        </p:nvSpPr>
        <p:spPr>
          <a:xfrm>
            <a:off x="1667775" y="4397488"/>
            <a:ext cx="1932317" cy="1325563"/>
          </a:xfrm>
          <a:prstGeom prst="wedgeRoundRectCallout">
            <a:avLst>
              <a:gd name="adj1" fmla="val 61310"/>
              <a:gd name="adj2" fmla="val -93686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Mir geht es gut.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C88610C4-886A-4286-8088-8A5FAA19B97A}"/>
              </a:ext>
            </a:extLst>
          </p:cNvPr>
          <p:cNvSpPr/>
          <p:nvPr/>
        </p:nvSpPr>
        <p:spPr>
          <a:xfrm>
            <a:off x="4796104" y="2948780"/>
            <a:ext cx="1932317" cy="1325563"/>
          </a:xfrm>
          <a:prstGeom prst="wedgeRoundRectCallout">
            <a:avLst>
              <a:gd name="adj1" fmla="val 39881"/>
              <a:gd name="adj2" fmla="val -79369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Gut, danke!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63601D47-6176-495A-A290-3A143EB46954}"/>
              </a:ext>
            </a:extLst>
          </p:cNvPr>
          <p:cNvSpPr/>
          <p:nvPr/>
        </p:nvSpPr>
        <p:spPr>
          <a:xfrm>
            <a:off x="7842389" y="4238849"/>
            <a:ext cx="1932317" cy="1325563"/>
          </a:xfrm>
          <a:prstGeom prst="wedgeRoundRectCallout">
            <a:avLst>
              <a:gd name="adj1" fmla="val -8332"/>
              <a:gd name="adj2" fmla="val -81972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Es geht.</a:t>
            </a:r>
          </a:p>
        </p:txBody>
      </p:sp>
      <p:pic>
        <p:nvPicPr>
          <p:cNvPr id="12" name="Grafik 11" descr="Grinsendes Gesicht ohne Füllung">
            <a:extLst>
              <a:ext uri="{FF2B5EF4-FFF2-40B4-BE49-F238E27FC236}">
                <a16:creationId xmlns:a16="http://schemas.microsoft.com/office/drawing/2014/main" id="{1F35DC1B-3BC7-4D4F-BEEF-44B8FEB39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1766" y="5124725"/>
            <a:ext cx="598326" cy="598326"/>
          </a:xfrm>
          <a:prstGeom prst="rect">
            <a:avLst/>
          </a:prstGeom>
        </p:spPr>
      </p:pic>
      <p:pic>
        <p:nvPicPr>
          <p:cNvPr id="14" name="Grafik 13" descr="Lachendes Gesicht ohne Füllung">
            <a:extLst>
              <a:ext uri="{FF2B5EF4-FFF2-40B4-BE49-F238E27FC236}">
                <a16:creationId xmlns:a16="http://schemas.microsoft.com/office/drawing/2014/main" id="{6BAA26B4-1CC3-4E34-AFCE-E8B0BBCBD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0100" y="3688639"/>
            <a:ext cx="595822" cy="595822"/>
          </a:xfrm>
          <a:prstGeom prst="rect">
            <a:avLst/>
          </a:prstGeom>
        </p:spPr>
      </p:pic>
      <p:pic>
        <p:nvPicPr>
          <p:cNvPr id="16" name="Grafik 15" descr="Neutrales Gesicht ohne Füllung">
            <a:extLst>
              <a:ext uri="{FF2B5EF4-FFF2-40B4-BE49-F238E27FC236}">
                <a16:creationId xmlns:a16="http://schemas.microsoft.com/office/drawing/2014/main" id="{BCD37AE2-6459-4463-9930-70471C3C9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0234" y="4943527"/>
            <a:ext cx="620885" cy="620885"/>
          </a:xfrm>
          <a:prstGeom prst="rect">
            <a:avLst/>
          </a:prstGeom>
        </p:spPr>
      </p:pic>
      <p:pic>
        <p:nvPicPr>
          <p:cNvPr id="10" name="Inhaltsplatzhalter 9" descr="Lustiges Gesicht ohne Füllung">
            <a:extLst>
              <a:ext uri="{FF2B5EF4-FFF2-40B4-BE49-F238E27FC236}">
                <a16:creationId xmlns:a16="http://schemas.microsoft.com/office/drawing/2014/main" id="{AC0B4292-8B8E-4B52-947D-D057EF6B8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2073" y="2845056"/>
            <a:ext cx="598326" cy="598326"/>
          </a:xfrm>
        </p:spPr>
      </p:pic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915DD882-155E-4C80-A9F1-EF2CC756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35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Ein Bild, das Gebäude, groß, Bibliothek, Raum enthält.&#10;&#10;Automatisch generierte Beschreibung">
            <a:extLst>
              <a:ext uri="{FF2B5EF4-FFF2-40B4-BE49-F238E27FC236}">
                <a16:creationId xmlns:a16="http://schemas.microsoft.com/office/drawing/2014/main" id="{8A768693-8017-4C99-B4D4-AE99D43DC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591" b="1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8" name="Grafik 17" descr="Ein Bild, das drinnen, Bett, Laptop, Mann enthält.&#10;&#10;Automatisch generierte Beschreibung">
            <a:extLst>
              <a:ext uri="{FF2B5EF4-FFF2-40B4-BE49-F238E27FC236}">
                <a16:creationId xmlns:a16="http://schemas.microsoft.com/office/drawing/2014/main" id="{943264BE-7777-4FBA-910E-6CC9CBBB7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7" r="1" b="797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3" name="Grafik 12" descr="Ein Bild, das Gras, draußen, Haus, Gebäude enthält.&#10;&#10;Automatisch generierte Beschreibung">
            <a:extLst>
              <a:ext uri="{FF2B5EF4-FFF2-40B4-BE49-F238E27FC236}">
                <a16:creationId xmlns:a16="http://schemas.microsoft.com/office/drawing/2014/main" id="{B8367DE3-96FB-44F4-825B-A9CF436E0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3179" b="1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Ein Bild, das drinnen, Tisch, Topf, Essen enthält.&#10;&#10;Automatisch generierte Beschreibung">
            <a:extLst>
              <a:ext uri="{FF2B5EF4-FFF2-40B4-BE49-F238E27FC236}">
                <a16:creationId xmlns:a16="http://schemas.microsoft.com/office/drawing/2014/main" id="{7E12ACD7-EC89-416C-B317-07756DE9B3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5" r="-1" b="17850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4EE4675D-E663-46B0-A0BE-888AA2F2075C}"/>
              </a:ext>
            </a:extLst>
          </p:cNvPr>
          <p:cNvSpPr/>
          <p:nvPr/>
        </p:nvSpPr>
        <p:spPr>
          <a:xfrm>
            <a:off x="226888" y="2718366"/>
            <a:ext cx="3615397" cy="2053883"/>
          </a:xfrm>
          <a:prstGeom prst="wedgeRoundRectCallout">
            <a:avLst>
              <a:gd name="adj1" fmla="val 56716"/>
              <a:gd name="adj2" fmla="val -222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2800" dirty="0">
                <a:solidFill>
                  <a:schemeClr val="tx1"/>
                </a:solidFill>
              </a:rPr>
              <a:t>Wo seid ihr?</a:t>
            </a:r>
            <a:endParaRPr lang="de-DE" sz="280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36F2B3C-0840-4B29-893E-B56AE375AD94}"/>
              </a:ext>
            </a:extLst>
          </p:cNvPr>
          <p:cNvSpPr txBox="1"/>
          <p:nvPr/>
        </p:nvSpPr>
        <p:spPr>
          <a:xfrm>
            <a:off x="3885526" y="6341461"/>
            <a:ext cx="167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/>
              <a:t>Zu Hause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A026918-D1F5-4357-AA71-9517BA86DC7E}"/>
              </a:ext>
            </a:extLst>
          </p:cNvPr>
          <p:cNvSpPr txBox="1"/>
          <p:nvPr/>
        </p:nvSpPr>
        <p:spPr>
          <a:xfrm>
            <a:off x="9613306" y="2957689"/>
            <a:ext cx="272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bg1"/>
                </a:solidFill>
              </a:rPr>
              <a:t>An der Hochschule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EBA5E0C-9389-4F44-9B46-BEC78BA78A91}"/>
              </a:ext>
            </a:extLst>
          </p:cNvPr>
          <p:cNvSpPr txBox="1"/>
          <p:nvPr/>
        </p:nvSpPr>
        <p:spPr>
          <a:xfrm>
            <a:off x="4397136" y="2939903"/>
            <a:ext cx="270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/>
              <a:t>In der Bibliothek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942E657-6484-47FD-9525-E674AD92478D}"/>
              </a:ext>
            </a:extLst>
          </p:cNvPr>
          <p:cNvSpPr txBox="1"/>
          <p:nvPr/>
        </p:nvSpPr>
        <p:spPr>
          <a:xfrm>
            <a:off x="8986069" y="6433414"/>
            <a:ext cx="343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Im Studentenwohnheim</a:t>
            </a:r>
          </a:p>
        </p:txBody>
      </p:sp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3DACD030-283F-4CA6-9821-A1D75173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8706-AD17-493E-AA8E-4689302A986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66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Bett, drinnen, Hotel, Raum enthält.&#10;&#10;Automatisch generierte Beschreibung">
            <a:extLst>
              <a:ext uri="{FF2B5EF4-FFF2-40B4-BE49-F238E27FC236}">
                <a16:creationId xmlns:a16="http://schemas.microsoft.com/office/drawing/2014/main" id="{054A3971-A4BF-4C4F-A5ED-F0602CCA1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b="10664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7" name="Grafik 6" descr="Ein Bild, das Boden, drinnen, Stuhl, Raum enthält.&#10;&#10;Automatisch generierte Beschreibung">
            <a:extLst>
              <a:ext uri="{FF2B5EF4-FFF2-40B4-BE49-F238E27FC236}">
                <a16:creationId xmlns:a16="http://schemas.microsoft.com/office/drawing/2014/main" id="{461E9FC6-13E4-4A24-B173-AF95D318B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17136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1" name="Grafik 10" descr="Ein Bild, das Gras, Gebäude, draußen, Haus enthält.&#10;&#10;Automatisch generierte Beschreibung">
            <a:extLst>
              <a:ext uri="{FF2B5EF4-FFF2-40B4-BE49-F238E27FC236}">
                <a16:creationId xmlns:a16="http://schemas.microsoft.com/office/drawing/2014/main" id="{70B90ED9-C4A3-4FB8-95E4-61510BB22E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3" name="Grafik 12" descr="Ein Bild, das drinnen, Decke, Raum, Fenster enthält.&#10;&#10;Automatisch generierte Beschreibung">
            <a:extLst>
              <a:ext uri="{FF2B5EF4-FFF2-40B4-BE49-F238E27FC236}">
                <a16:creationId xmlns:a16="http://schemas.microsoft.com/office/drawing/2014/main" id="{B68FDEF5-37D5-47EB-AF41-336EA7BB7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BC1EB1-FCD6-4B08-BE94-E2FCD767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57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462DFD3-EBAE-4C0B-B4E9-91CE22B5BF82}"/>
              </a:ext>
            </a:extLst>
          </p:cNvPr>
          <p:cNvSpPr txBox="1"/>
          <p:nvPr/>
        </p:nvSpPr>
        <p:spPr>
          <a:xfrm>
            <a:off x="5035180" y="3013501"/>
            <a:ext cx="232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Wo übernachtest du normalerweise?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92D3B35-E09E-4FFB-83EE-4207FE936D5F}"/>
              </a:ext>
            </a:extLst>
          </p:cNvPr>
          <p:cNvSpPr txBox="1"/>
          <p:nvPr/>
        </p:nvSpPr>
        <p:spPr>
          <a:xfrm>
            <a:off x="53993" y="883508"/>
            <a:ext cx="198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Im Hotel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38169E7-829F-4A9E-B79C-A3F6F8B676B2}"/>
              </a:ext>
            </a:extLst>
          </p:cNvPr>
          <p:cNvSpPr txBox="1"/>
          <p:nvPr/>
        </p:nvSpPr>
        <p:spPr>
          <a:xfrm>
            <a:off x="8609428" y="883508"/>
            <a:ext cx="349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In der Jugendherberge/Im </a:t>
            </a:r>
            <a:r>
              <a:rPr lang="de-DE" sz="2400" b="1" dirty="0" err="1">
                <a:solidFill>
                  <a:schemeClr val="bg1"/>
                </a:solidFill>
              </a:rPr>
              <a:t>Hostel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A1556BF-AB3C-4154-B61B-7F75817548F0}"/>
              </a:ext>
            </a:extLst>
          </p:cNvPr>
          <p:cNvSpPr txBox="1"/>
          <p:nvPr/>
        </p:nvSpPr>
        <p:spPr>
          <a:xfrm>
            <a:off x="-17566" y="4451002"/>
            <a:ext cx="28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In einer Pension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9BE168D-55B1-45F0-8423-292161D3FE6C}"/>
              </a:ext>
            </a:extLst>
          </p:cNvPr>
          <p:cNvSpPr txBox="1"/>
          <p:nvPr/>
        </p:nvSpPr>
        <p:spPr>
          <a:xfrm>
            <a:off x="9802682" y="4471611"/>
            <a:ext cx="283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In einer Wohnung</a:t>
            </a:r>
          </a:p>
        </p:txBody>
      </p:sp>
    </p:spTree>
    <p:extLst>
      <p:ext uri="{BB962C8B-B14F-4D97-AF65-F5344CB8AC3E}">
        <p14:creationId xmlns:p14="http://schemas.microsoft.com/office/powerpoint/2010/main" val="218271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innen, Tisch, sitzend, aus Holz enthält.&#10;&#10;Automatisch generierte Beschreibung">
            <a:extLst>
              <a:ext uri="{FF2B5EF4-FFF2-40B4-BE49-F238E27FC236}">
                <a16:creationId xmlns:a16="http://schemas.microsoft.com/office/drawing/2014/main" id="{7604001B-4EA2-4292-846C-264120730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60B5C-3C87-478D-94E7-AE9DEA01C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Wie oft übernachtest du normalerweise in einem Hotel/auf einem Campingplatz </a:t>
            </a:r>
            <a:r>
              <a:rPr lang="de-DE" sz="3200" b="1" dirty="0" err="1"/>
              <a:t>etc</a:t>
            </a:r>
            <a:r>
              <a:rPr lang="de-DE" sz="3200" b="1" dirty="0"/>
              <a:t>?</a:t>
            </a:r>
          </a:p>
          <a:p>
            <a:pPr marL="0" indent="0">
              <a:buNone/>
            </a:pPr>
            <a:endParaRPr lang="de-DE" sz="3200" b="1" dirty="0"/>
          </a:p>
          <a:p>
            <a:pPr marL="0" indent="0">
              <a:buNone/>
            </a:pPr>
            <a:r>
              <a:rPr lang="de-DE" sz="3200" b="1" dirty="0"/>
              <a:t>In welches Land/in welche Stadt fährst du gerne?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6ED47C-0027-41D3-A197-D3878F89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8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1F8E6A-FB62-4CB8-B8EA-CF2049B5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0E42C7E-71FB-425E-AEA7-6BA773B5F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54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7015D4F-6CBC-4573-A6A1-10B1E919D85A}"/>
              </a:ext>
            </a:extLst>
          </p:cNvPr>
          <p:cNvSpPr txBox="1"/>
          <p:nvPr/>
        </p:nvSpPr>
        <p:spPr>
          <a:xfrm>
            <a:off x="9379078" y="318868"/>
            <a:ext cx="283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Ordnen Sie zu!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F7FD822-1CBC-4A8F-9576-F7111AAC2789}"/>
              </a:ext>
            </a:extLst>
          </p:cNvPr>
          <p:cNvSpPr txBox="1"/>
          <p:nvPr/>
        </p:nvSpPr>
        <p:spPr>
          <a:xfrm>
            <a:off x="9344719" y="1516381"/>
            <a:ext cx="26465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de-DE" dirty="0"/>
              <a:t>Das Zimmermädchen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Der Aufzug/der Fahrstuhl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Das Anmeldeformular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Die Rezeption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Der Schlüssel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Das Doppelzimmer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Der Koffer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Die Zimmernummer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Die Rezeptionistin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/>
              <a:t>Das Einzelzimmer</a:t>
            </a:r>
          </a:p>
        </p:txBody>
      </p:sp>
    </p:spTree>
    <p:extLst>
      <p:ext uri="{BB962C8B-B14F-4D97-AF65-F5344CB8AC3E}">
        <p14:creationId xmlns:p14="http://schemas.microsoft.com/office/powerpoint/2010/main" val="34731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Ein Bild, das Boden, drinnen, Gebäude, Decke enthält.&#10;&#10;Automatisch generierte Beschreibung">
            <a:extLst>
              <a:ext uri="{FF2B5EF4-FFF2-40B4-BE49-F238E27FC236}">
                <a16:creationId xmlns:a16="http://schemas.microsoft.com/office/drawing/2014/main" id="{4A9CE6D7-B045-4ADE-9224-67BC5AB5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2" r="1" b="2358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D7BB63-5921-45DE-9118-E86B0DF7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b="1"/>
              <a:t>Bringen Sie den Dialog in die richtige Reihenfolge.</a:t>
            </a: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663781-0681-49DA-912D-3C8BA63C4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rgbClr val="92D050"/>
                </a:solidFill>
              </a:rPr>
              <a:t>Rezeptionistin</a:t>
            </a:r>
            <a:r>
              <a:rPr lang="de-DE" sz="2000" dirty="0"/>
              <a:t>: Wie schreibt man Ihren Nachnamen?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/>
              <a:t>: Vielen Dank.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/>
              <a:t>: Guten Tag!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92D050"/>
                </a:solidFill>
              </a:rPr>
              <a:t>Rezeptionistin</a:t>
            </a:r>
            <a:r>
              <a:rPr lang="de-DE" sz="2000" dirty="0"/>
              <a:t>: Das Passwort lautet „hoteleuropa123“. Hier ist der Schlüssel.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/>
              <a:t>: S-C-H-O-B-I-N-G-E-R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/>
              <a:t>: Danke, gut. Wie ist das Internetpasswort?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92D050"/>
                </a:solidFill>
              </a:rPr>
              <a:t>Rezeptionistin</a:t>
            </a:r>
            <a:r>
              <a:rPr lang="de-DE" sz="2000" dirty="0"/>
              <a:t>: Ach ja, hier ist das Anmeldeformular.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Gast</a:t>
            </a:r>
            <a:r>
              <a:rPr lang="de-DE" sz="2000" dirty="0"/>
              <a:t>: Ich habe auf den Namen Schobinger reserviert.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92D050"/>
                </a:solidFill>
              </a:rPr>
              <a:t>Rezeptionistin</a:t>
            </a:r>
            <a:r>
              <a:rPr lang="de-DE" sz="2000" dirty="0"/>
              <a:t>: Herzlich Willkommen.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0CA06B-9A08-418E-B64A-EF00163D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0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DC5A4-EA41-495E-992B-93DCE4E5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de-DE" b="1" dirty="0"/>
              <a:t>Üben Sie den Dialog.</a:t>
            </a: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402702-E930-4470-AD26-5120A391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rgbClr val="00B050"/>
                </a:solidFill>
              </a:rPr>
              <a:t>R</a:t>
            </a:r>
            <a:r>
              <a:rPr lang="de-DE" sz="1800" dirty="0"/>
              <a:t>: Guten Tag, herzlich Willkommen.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FF0000"/>
                </a:solidFill>
              </a:rPr>
              <a:t>A</a:t>
            </a:r>
            <a:r>
              <a:rPr lang="de-DE" sz="1800" dirty="0"/>
              <a:t>: Hallo! Ich habe ein Doppelzimmer auf den Namen </a:t>
            </a:r>
            <a:r>
              <a:rPr lang="de-DE" sz="1800" b="1" dirty="0"/>
              <a:t>Müller</a:t>
            </a:r>
            <a:r>
              <a:rPr lang="de-DE" sz="1800" dirty="0"/>
              <a:t> gebucht.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B050"/>
                </a:solidFill>
              </a:rPr>
              <a:t>R</a:t>
            </a:r>
            <a:r>
              <a:rPr lang="de-DE" sz="1800" dirty="0"/>
              <a:t>: Ah ja, hier, wir haben Zimmer </a:t>
            </a:r>
            <a:r>
              <a:rPr lang="de-DE" sz="1800" b="1" dirty="0"/>
              <a:t>403</a:t>
            </a:r>
            <a:r>
              <a:rPr lang="de-DE" sz="1800" dirty="0"/>
              <a:t> für Sie. </a:t>
            </a:r>
            <a:r>
              <a:rPr lang="de-DE" sz="1800" b="1" dirty="0"/>
              <a:t>Zwei</a:t>
            </a:r>
            <a:r>
              <a:rPr lang="de-DE" sz="1800" dirty="0"/>
              <a:t> Nächte. Hier ist die Schlüsselkarte. Möchten Sie Frühstück dazu buchen?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FF0000"/>
                </a:solidFill>
              </a:rPr>
              <a:t>A</a:t>
            </a:r>
            <a:r>
              <a:rPr lang="de-DE" sz="1800" dirty="0"/>
              <a:t>: Ja gerne! Wann ist das Frühstück?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B050"/>
                </a:solidFill>
              </a:rPr>
              <a:t>R</a:t>
            </a:r>
            <a:r>
              <a:rPr lang="de-DE" sz="1800" dirty="0"/>
              <a:t>: Von </a:t>
            </a:r>
            <a:r>
              <a:rPr lang="de-DE" sz="1800" b="1" dirty="0"/>
              <a:t>6</a:t>
            </a:r>
            <a:r>
              <a:rPr lang="de-DE" sz="1800" dirty="0"/>
              <a:t> bis </a:t>
            </a:r>
            <a:r>
              <a:rPr lang="de-DE" sz="1800" b="1" dirty="0"/>
              <a:t>10.30</a:t>
            </a:r>
            <a:r>
              <a:rPr lang="de-DE" sz="1800" dirty="0"/>
              <a:t> Uhr. Könnten Sie mir noch Ihren Reisepass geben? Ich brauche Ihre Daten.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FF0000"/>
                </a:solidFill>
              </a:rPr>
              <a:t>A</a:t>
            </a:r>
            <a:r>
              <a:rPr lang="de-DE" sz="1800" dirty="0"/>
              <a:t>: Natürlich, hier ist er.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B050"/>
                </a:solidFill>
              </a:rPr>
              <a:t>R</a:t>
            </a:r>
            <a:r>
              <a:rPr lang="de-DE" sz="1800" dirty="0"/>
              <a:t>: Einen schönen Aufenthalt!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FF0000"/>
                </a:solidFill>
              </a:rPr>
              <a:t>A</a:t>
            </a:r>
            <a:r>
              <a:rPr lang="de-DE" sz="1800" dirty="0"/>
              <a:t>: Vielen Dank!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E44B39-95F1-4DE4-930C-6FFE1361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198706-AD17-493E-AA8E-4689302A986C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pic>
        <p:nvPicPr>
          <p:cNvPr id="6" name="Grafik 5" descr="Ein Bild, das drinnen, sitzend, Tisch, Zähler enthält.&#10;&#10;Automatisch generierte Beschreibung">
            <a:extLst>
              <a:ext uri="{FF2B5EF4-FFF2-40B4-BE49-F238E27FC236}">
                <a16:creationId xmlns:a16="http://schemas.microsoft.com/office/drawing/2014/main" id="{0CD9C589-BCE1-485D-8DF3-9DA89BAF2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r="1" b="476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667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An der Rezeption</vt:lpstr>
      <vt:lpstr>Ablauf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Bringen Sie den Dialog in die richtige Reihenfolge.</vt:lpstr>
      <vt:lpstr>Üben Sie den Dialog.</vt:lpstr>
      <vt:lpstr>Hören Sie und sprechen Sie nach.                      </vt:lpstr>
      <vt:lpstr>PowerPoint Presentation</vt:lpstr>
      <vt:lpstr>PowerPoint Presentation</vt:lpstr>
      <vt:lpstr>Beim Auschecken</vt:lpstr>
      <vt:lpstr>Beim Auschecken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der Rezeption</dc:title>
  <dc:creator>Jenny Haussler</dc:creator>
  <cp:lastModifiedBy>Jenny Haussler</cp:lastModifiedBy>
  <cp:revision>15</cp:revision>
  <dcterms:created xsi:type="dcterms:W3CDTF">2020-03-24T12:04:43Z</dcterms:created>
  <dcterms:modified xsi:type="dcterms:W3CDTF">2020-04-27T11:21:14Z</dcterms:modified>
</cp:coreProperties>
</file>